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61" r:id="rId3"/>
    <p:sldId id="262" r:id="rId4"/>
    <p:sldId id="288" r:id="rId5"/>
    <p:sldId id="263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D5BB"/>
    <a:srgbClr val="B4E6D6"/>
    <a:srgbClr val="B5F1E0"/>
    <a:srgbClr val="013641"/>
    <a:srgbClr val="A2E7E2"/>
    <a:srgbClr val="CEF2EF"/>
    <a:srgbClr val="FDF5F1"/>
    <a:srgbClr val="D4FADB"/>
    <a:srgbClr val="DCF8F1"/>
    <a:srgbClr val="FBE9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08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68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29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905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49263" y="449263"/>
            <a:ext cx="11074400" cy="5922962"/>
          </a:xfrm>
          <a:prstGeom prst="rect">
            <a:avLst/>
          </a:prstGeom>
          <a:effectLst>
            <a:outerShdw blurRad="63500" dist="38100" dir="8100000" sx="102000" sy="102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688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23900" y="895350"/>
            <a:ext cx="3371850" cy="50673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7620000" y="514350"/>
            <a:ext cx="4019550" cy="25336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20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44550" y="549275"/>
            <a:ext cx="5710238" cy="63087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98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095999" y="0"/>
            <a:ext cx="6096001" cy="6858000"/>
          </a:xfrm>
          <a:prstGeom prst="rect">
            <a:avLst/>
          </a:prstGeom>
          <a:effectLst>
            <a:outerShdw blurRad="63500" dist="38100" dir="8100000" sx="102000" sy="102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70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6574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3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53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968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53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09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695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430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51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863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2" r:id="rId12"/>
    <p:sldLayoutId id="2147483753" r:id="rId13"/>
    <p:sldLayoutId id="2147483754" r:id="rId14"/>
    <p:sldLayoutId id="2147483755" r:id="rId15"/>
    <p:sldLayoutId id="2147483668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9.svg"/><Relationship Id="rId5" Type="http://schemas.openxmlformats.org/officeDocument/2006/relationships/image" Target="../media/image8.sv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nai@fcmsantacasasp.edu.br" TargetMode="Externa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Imagem 4">
            <a:extLst>
              <a:ext uri="{FF2B5EF4-FFF2-40B4-BE49-F238E27FC236}">
                <a16:creationId xmlns:a16="http://schemas.microsoft.com/office/drawing/2014/main" xmlns="" id="{46E8E11B-8775-4D2B-8050-5508F29FC4F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3" b="7213"/>
          <a:stretch>
            <a:fillRect/>
          </a:stretch>
        </p:blipFill>
        <p:spPr>
          <a:xfrm>
            <a:off x="323851" y="230609"/>
            <a:ext cx="11664322" cy="6238472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B08C359-2784-4BAE-B1AD-DCC409A57FB0}"/>
              </a:ext>
            </a:extLst>
          </p:cNvPr>
          <p:cNvSpPr txBox="1"/>
          <p:nvPr/>
        </p:nvSpPr>
        <p:spPr>
          <a:xfrm>
            <a:off x="2084516" y="4216824"/>
            <a:ext cx="542766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t-BR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(PORTARIA GD Nº 024/2013 de 02 de outubro de 2013)</a:t>
            </a:r>
            <a:endParaRPr lang="en-US" sz="1400" spc="300" dirty="0">
              <a:solidFill>
                <a:schemeClr val="bg1"/>
              </a:solidFill>
              <a:latin typeface="Poppins Light" panose="00000400000000000000" pitchFamily="50" charset="0"/>
              <a:ea typeface="Source Sans Pro Light" panose="020B0403030403020204" pitchFamily="34" charset="0"/>
              <a:cs typeface="Poppins Light" panose="00000400000000000000" pitchFamily="50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F9C2F70-9933-42A5-9970-6DDEBCB25B09}"/>
              </a:ext>
            </a:extLst>
          </p:cNvPr>
          <p:cNvSpPr txBox="1"/>
          <p:nvPr/>
        </p:nvSpPr>
        <p:spPr bwMode="auto">
          <a:xfrm>
            <a:off x="572655" y="1494075"/>
            <a:ext cx="7610763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cs typeface="Myanmar Text" panose="020B0502040204020203" pitchFamily="34" charset="0"/>
              </a:rPr>
              <a:t>NÚCLEO DE  ACESSIBILIDADE INSTITUCIONAL</a:t>
            </a:r>
            <a:r>
              <a:rPr lang="pt-BR" sz="2800" b="1" dirty="0">
                <a:cs typeface="Myanmar Text" panose="020B0502040204020203" pitchFamily="34" charset="0"/>
              </a:rPr>
              <a:t/>
            </a:r>
            <a:br>
              <a:rPr lang="pt-BR" sz="2800" b="1" dirty="0">
                <a:cs typeface="Myanmar Text" panose="020B0502040204020203" pitchFamily="34" charset="0"/>
              </a:rPr>
            </a:br>
            <a:endParaRPr lang="en-US" sz="2800" spc="300" dirty="0">
              <a:solidFill>
                <a:schemeClr val="bg1"/>
              </a:solidFill>
              <a:ea typeface="Roboto" panose="02000000000000000000" pitchFamily="2" charset="0"/>
              <a:cs typeface="Myanmar Text" panose="020B05020402040202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4F9C2F70-9933-42A5-9970-6DDEBCB25B09}"/>
              </a:ext>
            </a:extLst>
          </p:cNvPr>
          <p:cNvSpPr txBox="1"/>
          <p:nvPr/>
        </p:nvSpPr>
        <p:spPr bwMode="auto">
          <a:xfrm>
            <a:off x="3291979" y="2647164"/>
            <a:ext cx="542766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9600" b="1" spc="300" dirty="0">
                <a:solidFill>
                  <a:schemeClr val="bg1"/>
                </a:solidFill>
                <a:latin typeface="+mj-lt"/>
                <a:ea typeface="Roboto" panose="02000000000000000000" pitchFamily="2" charset="0"/>
                <a:cs typeface="Gotham Ultra" pitchFamily="50" charset="0"/>
              </a:rPr>
              <a:t>NAI</a:t>
            </a: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xmlns="" id="{AA7B9731-3212-4B69-87AA-EC8FFC6EAE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969" y="4847565"/>
            <a:ext cx="4342381" cy="125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53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D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780E4EC5-928F-4A6E-8CFB-D009BCBAE409}"/>
              </a:ext>
            </a:extLst>
          </p:cNvPr>
          <p:cNvSpPr/>
          <p:nvPr/>
        </p:nvSpPr>
        <p:spPr>
          <a:xfrm>
            <a:off x="5171808" y="2042420"/>
            <a:ext cx="60499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13641"/>
                </a:solidFill>
                <a:latin typeface="+mj-lt"/>
                <a:cs typeface="Poppins Light" panose="00000400000000000000" pitchFamily="50" charset="0"/>
              </a:rPr>
              <a:t>Promove os valores democráticos, a dignidade humana, a igualdade de direitos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xmlns="" id="{D6D1D9C8-CB1E-48C6-80F7-FCB5CC102675}"/>
              </a:ext>
            </a:extLst>
          </p:cNvPr>
          <p:cNvSpPr txBox="1"/>
          <p:nvPr/>
        </p:nvSpPr>
        <p:spPr>
          <a:xfrm>
            <a:off x="753748" y="196497"/>
            <a:ext cx="972209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014958"/>
                </a:solidFill>
              </a:rPr>
              <a:t>Política de Acessibilidade voltada à inclusão plena dos estudantes, em especial aqueles com necessidades de atendimento diferenciado</a:t>
            </a:r>
          </a:p>
          <a:p>
            <a:endParaRPr lang="pt-BR" dirty="0"/>
          </a:p>
        </p:txBody>
      </p:sp>
      <p:sp>
        <p:nvSpPr>
          <p:cNvPr id="36" name="Rectangle 13">
            <a:extLst>
              <a:ext uri="{FF2B5EF4-FFF2-40B4-BE49-F238E27FC236}">
                <a16:creationId xmlns:a16="http://schemas.microsoft.com/office/drawing/2014/main" xmlns="" id="{3E8B5F35-770C-49BB-A560-E9748824BB54}"/>
              </a:ext>
            </a:extLst>
          </p:cNvPr>
          <p:cNvSpPr/>
          <p:nvPr/>
        </p:nvSpPr>
        <p:spPr>
          <a:xfrm>
            <a:off x="5215933" y="3178365"/>
            <a:ext cx="57803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13641"/>
                </a:solidFill>
                <a:latin typeface="+mj-lt"/>
                <a:cs typeface="Poppins Light" panose="00000400000000000000" pitchFamily="50" charset="0"/>
              </a:rPr>
              <a:t>Reconhece e respeita as diferenças e diversidades </a:t>
            </a:r>
          </a:p>
        </p:txBody>
      </p:sp>
      <p:sp>
        <p:nvSpPr>
          <p:cNvPr id="37" name="TextBox 26">
            <a:extLst>
              <a:ext uri="{FF2B5EF4-FFF2-40B4-BE49-F238E27FC236}">
                <a16:creationId xmlns:a16="http://schemas.microsoft.com/office/drawing/2014/main" xmlns="" id="{59AAB7C5-F758-4D15-9B78-6C8C27C018A5}"/>
              </a:ext>
            </a:extLst>
          </p:cNvPr>
          <p:cNvSpPr txBox="1"/>
          <p:nvPr/>
        </p:nvSpPr>
        <p:spPr>
          <a:xfrm>
            <a:off x="4234175" y="3901219"/>
            <a:ext cx="888809" cy="646331"/>
          </a:xfrm>
          <a:prstGeom prst="rect">
            <a:avLst/>
          </a:prstGeom>
          <a:solidFill>
            <a:srgbClr val="1D9A78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d-ID" sz="3600" dirty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0</a:t>
            </a:r>
            <a:r>
              <a:rPr lang="en-US" sz="3600" dirty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3</a:t>
            </a:r>
            <a:r>
              <a:rPr lang="id-ID" sz="3600" dirty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.</a:t>
            </a:r>
          </a:p>
        </p:txBody>
      </p:sp>
      <p:sp>
        <p:nvSpPr>
          <p:cNvPr id="39" name="Rectangle 13">
            <a:extLst>
              <a:ext uri="{FF2B5EF4-FFF2-40B4-BE49-F238E27FC236}">
                <a16:creationId xmlns:a16="http://schemas.microsoft.com/office/drawing/2014/main" xmlns="" id="{BC3D221A-002C-42A0-A1A1-02429E8DCC39}"/>
              </a:ext>
            </a:extLst>
          </p:cNvPr>
          <p:cNvSpPr/>
          <p:nvPr/>
        </p:nvSpPr>
        <p:spPr>
          <a:xfrm>
            <a:off x="5171808" y="4006534"/>
            <a:ext cx="62492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13641"/>
                </a:solidFill>
                <a:latin typeface="+mj-lt"/>
                <a:cs typeface="Poppins Light" panose="00000400000000000000" pitchFamily="50" charset="0"/>
              </a:rPr>
              <a:t>Materializa os princípios da inclusão educacional </a:t>
            </a:r>
          </a:p>
          <a:p>
            <a:endParaRPr lang="pt-BR" dirty="0">
              <a:solidFill>
                <a:schemeClr val="bg1"/>
              </a:solidFill>
              <a:latin typeface="Poppins Light" panose="00000400000000000000" pitchFamily="50" charset="0"/>
              <a:cs typeface="Poppins Light" panose="00000400000000000000" pitchFamily="50" charset="0"/>
            </a:endParaRPr>
          </a:p>
        </p:txBody>
      </p:sp>
      <p:sp>
        <p:nvSpPr>
          <p:cNvPr id="41" name="TextBox 26">
            <a:extLst>
              <a:ext uri="{FF2B5EF4-FFF2-40B4-BE49-F238E27FC236}">
                <a16:creationId xmlns:a16="http://schemas.microsoft.com/office/drawing/2014/main" xmlns="" id="{38E610F7-D235-46FB-9EC9-7AE6900E59F4}"/>
              </a:ext>
            </a:extLst>
          </p:cNvPr>
          <p:cNvSpPr txBox="1"/>
          <p:nvPr/>
        </p:nvSpPr>
        <p:spPr>
          <a:xfrm>
            <a:off x="4234177" y="4747706"/>
            <a:ext cx="888807" cy="646331"/>
          </a:xfrm>
          <a:prstGeom prst="rect">
            <a:avLst/>
          </a:prstGeom>
          <a:solidFill>
            <a:srgbClr val="1D9A78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d-ID" sz="3600" dirty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0</a:t>
            </a:r>
            <a:r>
              <a:rPr lang="en-US" sz="3600" dirty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4</a:t>
            </a:r>
            <a:r>
              <a:rPr lang="id-ID" sz="3600" dirty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.</a:t>
            </a:r>
          </a:p>
        </p:txBody>
      </p:sp>
      <p:sp>
        <p:nvSpPr>
          <p:cNvPr id="42" name="Rectangle 13">
            <a:extLst>
              <a:ext uri="{FF2B5EF4-FFF2-40B4-BE49-F238E27FC236}">
                <a16:creationId xmlns:a16="http://schemas.microsoft.com/office/drawing/2014/main" xmlns="" id="{C5C3CF11-DFE1-425D-9FC9-EDB4A44B9E80}"/>
              </a:ext>
            </a:extLst>
          </p:cNvPr>
          <p:cNvSpPr/>
          <p:nvPr/>
        </p:nvSpPr>
        <p:spPr>
          <a:xfrm>
            <a:off x="5171808" y="4817918"/>
            <a:ext cx="62492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13641"/>
                </a:solidFill>
                <a:latin typeface="+mj-lt"/>
                <a:cs typeface="Poppins Light" panose="00000400000000000000" pitchFamily="50" charset="0"/>
              </a:rPr>
              <a:t>Propicia condições de acessibilidade</a:t>
            </a:r>
          </a:p>
          <a:p>
            <a:endParaRPr lang="pt-BR" dirty="0">
              <a:solidFill>
                <a:schemeClr val="bg1"/>
              </a:solidFill>
              <a:latin typeface="+mj-lt"/>
              <a:cs typeface="Poppins Light" panose="00000400000000000000" pitchFamily="50" charset="0"/>
            </a:endParaRPr>
          </a:p>
        </p:txBody>
      </p:sp>
      <p:sp>
        <p:nvSpPr>
          <p:cNvPr id="44" name="TextBox 26">
            <a:extLst>
              <a:ext uri="{FF2B5EF4-FFF2-40B4-BE49-F238E27FC236}">
                <a16:creationId xmlns:a16="http://schemas.microsoft.com/office/drawing/2014/main" xmlns="" id="{8D2DEDD1-63AA-45D7-882F-7795A2998F64}"/>
              </a:ext>
            </a:extLst>
          </p:cNvPr>
          <p:cNvSpPr txBox="1"/>
          <p:nvPr/>
        </p:nvSpPr>
        <p:spPr>
          <a:xfrm>
            <a:off x="4234177" y="5594193"/>
            <a:ext cx="888807" cy="646331"/>
          </a:xfrm>
          <a:prstGeom prst="rect">
            <a:avLst/>
          </a:prstGeom>
          <a:solidFill>
            <a:srgbClr val="1D9A78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d-ID" sz="3600" dirty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0</a:t>
            </a:r>
            <a:r>
              <a:rPr lang="en-US" sz="3600" dirty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5</a:t>
            </a:r>
            <a:r>
              <a:rPr lang="id-ID" sz="3600" dirty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.</a:t>
            </a:r>
          </a:p>
        </p:txBody>
      </p:sp>
      <p:sp>
        <p:nvSpPr>
          <p:cNvPr id="45" name="Rectangle 13">
            <a:extLst>
              <a:ext uri="{FF2B5EF4-FFF2-40B4-BE49-F238E27FC236}">
                <a16:creationId xmlns:a16="http://schemas.microsoft.com/office/drawing/2014/main" xmlns="" id="{E6DEFCB5-6BCF-4FEF-A300-B61BD3EF7EF0}"/>
              </a:ext>
            </a:extLst>
          </p:cNvPr>
          <p:cNvSpPr/>
          <p:nvPr/>
        </p:nvSpPr>
        <p:spPr>
          <a:xfrm>
            <a:off x="5215933" y="5532638"/>
            <a:ext cx="62492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>
                <a:solidFill>
                  <a:srgbClr val="013641"/>
                </a:solidFill>
                <a:latin typeface="+mj-lt"/>
                <a:cs typeface="Poppins Light" panose="00000400000000000000" pitchFamily="50" charset="0"/>
              </a:rPr>
              <a:t>Assegura não só o acesso, mas condições plenas de participação e aprendizagem a todos os estudantes </a:t>
            </a:r>
            <a:endParaRPr lang="pt-BR" b="1" dirty="0">
              <a:solidFill>
                <a:srgbClr val="013641"/>
              </a:solidFill>
              <a:latin typeface="+mj-lt"/>
              <a:cs typeface="Poppins Light" panose="00000400000000000000" pitchFamily="50" charset="0"/>
            </a:endParaRPr>
          </a:p>
        </p:txBody>
      </p:sp>
      <p:sp>
        <p:nvSpPr>
          <p:cNvPr id="48" name="TextBox 26">
            <a:extLst>
              <a:ext uri="{FF2B5EF4-FFF2-40B4-BE49-F238E27FC236}">
                <a16:creationId xmlns:a16="http://schemas.microsoft.com/office/drawing/2014/main" xmlns="" id="{7FD52984-1D96-4DE2-8E85-0967E016B764}"/>
              </a:ext>
            </a:extLst>
          </p:cNvPr>
          <p:cNvSpPr txBox="1"/>
          <p:nvPr/>
        </p:nvSpPr>
        <p:spPr>
          <a:xfrm>
            <a:off x="4234174" y="2110294"/>
            <a:ext cx="888809" cy="646331"/>
          </a:xfrm>
          <a:prstGeom prst="rect">
            <a:avLst/>
          </a:prstGeom>
          <a:solidFill>
            <a:srgbClr val="1D9A78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d-ID" sz="3600" dirty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0</a:t>
            </a:r>
            <a:r>
              <a:rPr lang="en-US" sz="3600" dirty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1</a:t>
            </a:r>
            <a:r>
              <a:rPr lang="id-ID" sz="3600" dirty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.</a:t>
            </a:r>
          </a:p>
        </p:txBody>
      </p:sp>
      <p:sp>
        <p:nvSpPr>
          <p:cNvPr id="49" name="TextBox 26">
            <a:extLst>
              <a:ext uri="{FF2B5EF4-FFF2-40B4-BE49-F238E27FC236}">
                <a16:creationId xmlns:a16="http://schemas.microsoft.com/office/drawing/2014/main" xmlns="" id="{C7FB5A53-AD06-4228-82E8-93218FAF0510}"/>
              </a:ext>
            </a:extLst>
          </p:cNvPr>
          <p:cNvSpPr txBox="1"/>
          <p:nvPr/>
        </p:nvSpPr>
        <p:spPr>
          <a:xfrm>
            <a:off x="4234174" y="3048287"/>
            <a:ext cx="888809" cy="646331"/>
          </a:xfrm>
          <a:prstGeom prst="rect">
            <a:avLst/>
          </a:prstGeom>
          <a:solidFill>
            <a:srgbClr val="1D9A78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d-ID" sz="3600" dirty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0</a:t>
            </a:r>
            <a:r>
              <a:rPr lang="en-US" sz="3600" dirty="0" smtClean="0">
                <a:solidFill>
                  <a:schemeClr val="bg1"/>
                </a:solidFill>
                <a:ea typeface="Montserrat" charset="0"/>
                <a:cs typeface="Poppins Light" panose="00000400000000000000" pitchFamily="50" charset="0"/>
              </a:rPr>
              <a:t>2</a:t>
            </a:r>
            <a:endParaRPr lang="id-ID" sz="3600" dirty="0">
              <a:solidFill>
                <a:schemeClr val="bg1"/>
              </a:solidFill>
              <a:ea typeface="Montserrat" charset="0"/>
              <a:cs typeface="Poppins Light" panose="00000400000000000000" pitchFamily="50" charset="0"/>
            </a:endParaRPr>
          </a:p>
        </p:txBody>
      </p:sp>
      <p:pic>
        <p:nvPicPr>
          <p:cNvPr id="54" name="Gráfico 53">
            <a:extLst>
              <a:ext uri="{FF2B5EF4-FFF2-40B4-BE49-F238E27FC236}">
                <a16:creationId xmlns:a16="http://schemas.microsoft.com/office/drawing/2014/main" xmlns="" id="{CA0F8365-13B5-45E5-9FF2-5D52DBF56E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3748" y="2780528"/>
            <a:ext cx="2289301" cy="245556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190" y="62221"/>
            <a:ext cx="2091810" cy="64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119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 rot="19827437">
            <a:off x="10954657" y="878208"/>
            <a:ext cx="493486" cy="425419"/>
          </a:xfrm>
          <a:prstGeom prst="triangl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459795" y="5872503"/>
            <a:ext cx="407036" cy="40703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98856" y="1039867"/>
            <a:ext cx="246743" cy="24674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10F38462-6A7D-421C-A4F2-610385D7B4E7}"/>
              </a:ext>
            </a:extLst>
          </p:cNvPr>
          <p:cNvSpPr txBox="1"/>
          <p:nvPr/>
        </p:nvSpPr>
        <p:spPr>
          <a:xfrm>
            <a:off x="4237892" y="291915"/>
            <a:ext cx="9284516" cy="12926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rgbClr val="014958"/>
                </a:solidFill>
                <a:latin typeface="+mj-lt"/>
              </a:rPr>
              <a:t>Objetivos</a:t>
            </a:r>
          </a:p>
          <a:p>
            <a:endParaRPr lang="pt-BR" dirty="0">
              <a:highlight>
                <a:srgbClr val="014958"/>
              </a:highlight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xmlns="" id="{65D635D4-03BF-4ED4-89F4-C3B2A037B387}"/>
              </a:ext>
            </a:extLst>
          </p:cNvPr>
          <p:cNvSpPr txBox="1"/>
          <p:nvPr/>
        </p:nvSpPr>
        <p:spPr>
          <a:xfrm>
            <a:off x="3635482" y="1755582"/>
            <a:ext cx="80450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ea typeface="Times New Roman" panose="02020603050405020304" pitchFamily="18" charset="0"/>
                <a:cs typeface="Times New Roman" panose="02020603050405020304" pitchFamily="18" charset="0"/>
              </a:rPr>
              <a:t>Atuar como órgão suplementar da FCMSCSP para sistematizar as ações institucionais relativas à política de educação inclusiva na educação superior</a:t>
            </a:r>
          </a:p>
          <a:p>
            <a:endParaRPr lang="pt-BR" dirty="0"/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xmlns="" id="{DFEFE282-1124-46D3-BFAC-EC8481FDF96C}"/>
              </a:ext>
            </a:extLst>
          </p:cNvPr>
          <p:cNvSpPr txBox="1"/>
          <p:nvPr/>
        </p:nvSpPr>
        <p:spPr>
          <a:xfrm>
            <a:off x="3635482" y="2894463"/>
            <a:ext cx="7375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dirty="0">
                <a:ea typeface="Times New Roman" panose="02020603050405020304" pitchFamily="18" charset="0"/>
                <a:cs typeface="Times New Roman" panose="02020603050405020304" pitchFamily="18" charset="0"/>
              </a:rPr>
              <a:t>Proporcionar um Atendimento Educacional Especializado (AEE), organizado institucionalmente, que apoie, complemente e suplemente os serviços educacionais comuns, em acordo com os requisitos legais da acessibilidade e com as necessidades individuais dos estudantes</a:t>
            </a:r>
          </a:p>
          <a:p>
            <a:endParaRPr lang="pt-BR" dirty="0"/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xmlns="" id="{515FF62D-50B3-4FFF-8713-DB479E20B283}"/>
              </a:ext>
            </a:extLst>
          </p:cNvPr>
          <p:cNvSpPr txBox="1"/>
          <p:nvPr/>
        </p:nvSpPr>
        <p:spPr>
          <a:xfrm>
            <a:off x="3635482" y="4395175"/>
            <a:ext cx="7256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ea typeface="Times New Roman" panose="02020603050405020304" pitchFamily="18" charset="0"/>
                <a:cs typeface="Times New Roman" panose="02020603050405020304" pitchFamily="18" charset="0"/>
              </a:rPr>
              <a:t>Promover as condições para a inserção do estudante em todas as atividades acadêmicas, propondo, organizando, coordenando e executando ações para assegurar a inclusão deste contingente com deficiência ou necessidades especiais, e favorecer maior independência e qualidade de vida </a:t>
            </a:r>
            <a:endParaRPr lang="pt-BR" dirty="0"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pic>
        <p:nvPicPr>
          <p:cNvPr id="40" name="Gráfico 39">
            <a:extLst>
              <a:ext uri="{FF2B5EF4-FFF2-40B4-BE49-F238E27FC236}">
                <a16:creationId xmlns:a16="http://schemas.microsoft.com/office/drawing/2014/main" xmlns="" id="{D416B8CB-6BE4-43F2-BBC3-C7F529B75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45599" y="2781659"/>
            <a:ext cx="1685925" cy="1809750"/>
          </a:xfrm>
          <a:prstGeom prst="rect">
            <a:avLst/>
          </a:prstGeom>
        </p:spPr>
      </p:pic>
      <p:pic>
        <p:nvPicPr>
          <p:cNvPr id="42" name="Gráfico 41">
            <a:extLst>
              <a:ext uri="{FF2B5EF4-FFF2-40B4-BE49-F238E27FC236}">
                <a16:creationId xmlns:a16="http://schemas.microsoft.com/office/drawing/2014/main" xmlns="" id="{6DA6A303-39D3-4CD4-93AE-1F48A8F1C5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3310391" y="1882626"/>
            <a:ext cx="253033" cy="1979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3" name="Gráfico 42">
            <a:extLst>
              <a:ext uri="{FF2B5EF4-FFF2-40B4-BE49-F238E27FC236}">
                <a16:creationId xmlns:a16="http://schemas.microsoft.com/office/drawing/2014/main" xmlns="" id="{3BAA68E0-2603-4F9F-9B78-6B318BF691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300865" y="3016346"/>
            <a:ext cx="253033" cy="1979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44" name="Gráfico 43">
            <a:extLst>
              <a:ext uri="{FF2B5EF4-FFF2-40B4-BE49-F238E27FC236}">
                <a16:creationId xmlns:a16="http://schemas.microsoft.com/office/drawing/2014/main" xmlns="" id="{CF66A615-A201-4F82-B45F-0F6E3EB6D8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347945" y="4457290"/>
            <a:ext cx="253033" cy="1979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190" y="62221"/>
            <a:ext cx="2091810" cy="64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742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D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10F38462-6A7D-421C-A4F2-610385D7B4E7}"/>
              </a:ext>
            </a:extLst>
          </p:cNvPr>
          <p:cNvSpPr txBox="1"/>
          <p:nvPr/>
        </p:nvSpPr>
        <p:spPr>
          <a:xfrm>
            <a:off x="4051623" y="120906"/>
            <a:ext cx="9284516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5400" b="1" dirty="0">
                <a:solidFill>
                  <a:srgbClr val="014958"/>
                </a:solidFill>
                <a:latin typeface="+mj-lt"/>
              </a:rPr>
              <a:t>Público Alvo</a:t>
            </a:r>
          </a:p>
          <a:p>
            <a:endParaRPr lang="pt-BR" dirty="0"/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xmlns="" id="{65D635D4-03BF-4ED4-89F4-C3B2A037B387}"/>
              </a:ext>
            </a:extLst>
          </p:cNvPr>
          <p:cNvSpPr txBox="1"/>
          <p:nvPr/>
        </p:nvSpPr>
        <p:spPr>
          <a:xfrm>
            <a:off x="2379920" y="1059625"/>
            <a:ext cx="80450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Alunos de Graduação com: </a:t>
            </a:r>
            <a:endParaRPr lang="pt-BR" sz="28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340B1203-43D3-415A-812C-C58F5AD192A3}"/>
              </a:ext>
            </a:extLst>
          </p:cNvPr>
          <p:cNvSpPr txBox="1"/>
          <p:nvPr/>
        </p:nvSpPr>
        <p:spPr>
          <a:xfrm>
            <a:off x="2987602" y="1647237"/>
            <a:ext cx="91432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2000" b="1" dirty="0">
                <a:ea typeface="Times New Roman" panose="02020603050405020304" pitchFamily="18" charset="0"/>
                <a:cs typeface="Arial" panose="020B0604020202020204" pitchFamily="34" charset="0"/>
              </a:rPr>
              <a:t>Deficiência física </a:t>
            </a:r>
          </a:p>
          <a:p>
            <a:pPr algn="just">
              <a:lnSpc>
                <a:spcPct val="150000"/>
              </a:lnSpc>
            </a:pPr>
            <a:r>
              <a:rPr lang="pt-BR" sz="2000" b="1" dirty="0">
                <a:ea typeface="Times New Roman" panose="02020603050405020304" pitchFamily="18" charset="0"/>
                <a:cs typeface="Arial" panose="020B0604020202020204" pitchFamily="34" charset="0"/>
              </a:rPr>
              <a:t>Deficiência sensorial (cegueira ou baixa visão, surdez ou deficiência auditiva)</a:t>
            </a:r>
          </a:p>
          <a:p>
            <a:pPr algn="just">
              <a:lnSpc>
                <a:spcPct val="150000"/>
              </a:lnSpc>
            </a:pPr>
            <a:r>
              <a:rPr lang="pt-BR" sz="2000" b="1" dirty="0">
                <a:ea typeface="Times New Roman" panose="02020603050405020304" pitchFamily="18" charset="0"/>
                <a:cs typeface="Arial" panose="020B0604020202020204" pitchFamily="34" charset="0"/>
              </a:rPr>
              <a:t>Deficiência intelectual  </a:t>
            </a:r>
          </a:p>
          <a:p>
            <a:endParaRPr lang="pt-BR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xmlns="" id="{585D0FA9-6E7F-4614-96C5-79B791380A17}"/>
              </a:ext>
            </a:extLst>
          </p:cNvPr>
          <p:cNvSpPr txBox="1"/>
          <p:nvPr/>
        </p:nvSpPr>
        <p:spPr>
          <a:xfrm>
            <a:off x="2987601" y="3151496"/>
            <a:ext cx="868547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ea typeface="Times New Roman" panose="02020603050405020304" pitchFamily="18" charset="0"/>
                <a:cs typeface="Arial" panose="020B0604020202020204" pitchFamily="34" charset="0"/>
              </a:rPr>
              <a:t>Necessidades ou condições especiais educacionais, de comunicação, psicológicas e sociais, incluindo: 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900" dirty="0">
                <a:ea typeface="Times New Roman" panose="02020603050405020304" pitchFamily="18" charset="0"/>
                <a:cs typeface="Arial" panose="020B0604020202020204" pitchFamily="34" charset="0"/>
              </a:rPr>
              <a:t>Altas Habilidades/Superdotação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1900" dirty="0">
                <a:ea typeface="Times New Roman" panose="02020603050405020304" pitchFamily="18" charset="0"/>
                <a:cs typeface="Arial" panose="020B0604020202020204" pitchFamily="34" charset="0"/>
              </a:rPr>
              <a:t>Autismo de Alta Funcionalidade/Síndrome de Asperger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1900" dirty="0">
                <a:ea typeface="Times New Roman" panose="02020603050405020304" pitchFamily="18" charset="0"/>
                <a:cs typeface="Arial" panose="020B0604020202020204" pitchFamily="34" charset="0"/>
              </a:rPr>
              <a:t>Gagueira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1900" dirty="0">
                <a:ea typeface="Times New Roman" panose="02020603050405020304" pitchFamily="18" charset="0"/>
                <a:cs typeface="Arial" panose="020B0604020202020204" pitchFamily="34" charset="0"/>
              </a:rPr>
              <a:t>Transtorno Mental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1900" dirty="0">
                <a:ea typeface="Times New Roman" panose="02020603050405020304" pitchFamily="18" charset="0"/>
                <a:cs typeface="Arial" panose="020B0604020202020204" pitchFamily="34" charset="0"/>
              </a:rPr>
              <a:t>Transtorno Funcional Específico (Dislexia - transtorno de leitura, Disgrafia - transtorno de escrita, Discalculia - inabilidades matemáticas)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1900" dirty="0">
                <a:ea typeface="Times New Roman" panose="02020603050405020304" pitchFamily="18" charset="0"/>
                <a:cs typeface="Arial" panose="020B0604020202020204" pitchFamily="34" charset="0"/>
              </a:rPr>
              <a:t>TDAH (Transtorno do Déficit de Atenção e Hiperatividade)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1900" dirty="0">
                <a:ea typeface="Times New Roman" panose="02020603050405020304" pitchFamily="18" charset="0"/>
                <a:cs typeface="Arial" panose="020B0604020202020204" pitchFamily="34" charset="0"/>
              </a:rPr>
              <a:t>Condições Neurológicas Incapacitantes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1900" dirty="0">
                <a:ea typeface="Times New Roman" panose="02020603050405020304" pitchFamily="18" charset="0"/>
                <a:cs typeface="Arial" panose="020B0604020202020204" pitchFamily="34" charset="0"/>
              </a:rPr>
              <a:t>Vulnerabilidade Social</a:t>
            </a:r>
          </a:p>
          <a:p>
            <a:pPr algn="just">
              <a:lnSpc>
                <a:spcPct val="150000"/>
              </a:lnSpc>
            </a:pPr>
            <a:endParaRPr lang="pt-BR" sz="2000" b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2000" b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pt-BR" sz="2000" b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pic>
        <p:nvPicPr>
          <p:cNvPr id="10" name="Gráfico 9">
            <a:extLst>
              <a:ext uri="{FF2B5EF4-FFF2-40B4-BE49-F238E27FC236}">
                <a16:creationId xmlns:a16="http://schemas.microsoft.com/office/drawing/2014/main" xmlns="" id="{5EDC9D35-05C2-4EC1-B87A-B3C169AD32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60670" y="2918913"/>
            <a:ext cx="1619250" cy="1866900"/>
          </a:xfrm>
          <a:prstGeom prst="rect">
            <a:avLst/>
          </a:prstGeom>
        </p:spPr>
      </p:pic>
      <p:sp>
        <p:nvSpPr>
          <p:cNvPr id="13" name="Seta: Pentágono 12">
            <a:extLst>
              <a:ext uri="{FF2B5EF4-FFF2-40B4-BE49-F238E27FC236}">
                <a16:creationId xmlns:a16="http://schemas.microsoft.com/office/drawing/2014/main" xmlns="" id="{2E245690-6978-44F7-B41F-6C4641D0EE0A}"/>
              </a:ext>
            </a:extLst>
          </p:cNvPr>
          <p:cNvSpPr/>
          <p:nvPr/>
        </p:nvSpPr>
        <p:spPr>
          <a:xfrm>
            <a:off x="2874377" y="1908847"/>
            <a:ext cx="111759" cy="73795"/>
          </a:xfrm>
          <a:prstGeom prst="homePlate">
            <a:avLst/>
          </a:prstGeom>
          <a:solidFill>
            <a:srgbClr val="81D5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Seta: Pentágono 32">
            <a:extLst>
              <a:ext uri="{FF2B5EF4-FFF2-40B4-BE49-F238E27FC236}">
                <a16:creationId xmlns:a16="http://schemas.microsoft.com/office/drawing/2014/main" xmlns="" id="{3418AB51-8F2C-405B-8CCC-30A4D3B48EB7}"/>
              </a:ext>
            </a:extLst>
          </p:cNvPr>
          <p:cNvSpPr/>
          <p:nvPr/>
        </p:nvSpPr>
        <p:spPr>
          <a:xfrm>
            <a:off x="2871711" y="2362469"/>
            <a:ext cx="111759" cy="73795"/>
          </a:xfrm>
          <a:prstGeom prst="homePlate">
            <a:avLst/>
          </a:prstGeom>
          <a:solidFill>
            <a:srgbClr val="81D5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Seta: Pentágono 38">
            <a:extLst>
              <a:ext uri="{FF2B5EF4-FFF2-40B4-BE49-F238E27FC236}">
                <a16:creationId xmlns:a16="http://schemas.microsoft.com/office/drawing/2014/main" xmlns="" id="{21A5B383-0363-4BBE-9B83-D42D699D834F}"/>
              </a:ext>
            </a:extLst>
          </p:cNvPr>
          <p:cNvSpPr/>
          <p:nvPr/>
        </p:nvSpPr>
        <p:spPr>
          <a:xfrm>
            <a:off x="2871711" y="2845118"/>
            <a:ext cx="111759" cy="73795"/>
          </a:xfrm>
          <a:prstGeom prst="homePlate">
            <a:avLst/>
          </a:prstGeom>
          <a:solidFill>
            <a:srgbClr val="81D5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Seta: Pentágono 39">
            <a:extLst>
              <a:ext uri="{FF2B5EF4-FFF2-40B4-BE49-F238E27FC236}">
                <a16:creationId xmlns:a16="http://schemas.microsoft.com/office/drawing/2014/main" xmlns="" id="{5AAF8BC4-E2D7-4ACF-A3D4-A9E1827C1044}"/>
              </a:ext>
            </a:extLst>
          </p:cNvPr>
          <p:cNvSpPr/>
          <p:nvPr/>
        </p:nvSpPr>
        <p:spPr>
          <a:xfrm>
            <a:off x="2871711" y="3327767"/>
            <a:ext cx="111759" cy="73795"/>
          </a:xfrm>
          <a:prstGeom prst="homePlate">
            <a:avLst/>
          </a:prstGeom>
          <a:solidFill>
            <a:srgbClr val="81D5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190" y="62221"/>
            <a:ext cx="2091810" cy="64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88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9A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xmlns="" id="{FEEEF367-BFF2-4951-A8ED-0F7D62837AAA}"/>
              </a:ext>
            </a:extLst>
          </p:cNvPr>
          <p:cNvSpPr/>
          <p:nvPr/>
        </p:nvSpPr>
        <p:spPr>
          <a:xfrm>
            <a:off x="2638424" y="1066600"/>
            <a:ext cx="7162801" cy="699356"/>
          </a:xfrm>
          <a:prstGeom prst="roundRect">
            <a:avLst/>
          </a:prstGeom>
          <a:solidFill>
            <a:srgbClr val="D4FADB"/>
          </a:solidFill>
          <a:ln>
            <a:noFill/>
          </a:ln>
          <a:effectLst>
            <a:outerShdw blurRad="152400" dist="101600" dir="6300000" algn="tl" rotWithShape="0">
              <a:schemeClr val="bg2">
                <a:lumMod val="50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Infraestrutura Arquitetônica: </a:t>
            </a:r>
          </a:p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favorecer o acesso aos espaços edificados, mobiliários e equipamentos</a:t>
            </a:r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xmlns="" id="{1E232506-68D9-4ECB-B192-CE4C2C8E8075}"/>
              </a:ext>
            </a:extLst>
          </p:cNvPr>
          <p:cNvSpPr/>
          <p:nvPr/>
        </p:nvSpPr>
        <p:spPr>
          <a:xfrm>
            <a:off x="2638426" y="2110390"/>
            <a:ext cx="7162801" cy="804259"/>
          </a:xfrm>
          <a:prstGeom prst="roundRect">
            <a:avLst/>
          </a:prstGeom>
          <a:solidFill>
            <a:srgbClr val="B5F1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600" b="1" dirty="0">
              <a:solidFill>
                <a:schemeClr val="bg2">
                  <a:lumMod val="25000"/>
                </a:schemeClr>
              </a:solidFill>
            </a:endParaRPr>
          </a:p>
          <a:p>
            <a:pPr algn="ctr"/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Organização Didático-pedagógica: </a:t>
            </a:r>
          </a:p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possibilitar a superação de barreiras na estrutura curricular, metodologias,</a:t>
            </a:r>
          </a:p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instrumentos e materiais didáticos e pedagógicos</a:t>
            </a:r>
          </a:p>
          <a:p>
            <a:pPr algn="ctr"/>
            <a:endParaRPr lang="pt-BR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xmlns="" id="{ADA1170D-077B-444D-94BC-95D079134962}"/>
              </a:ext>
            </a:extLst>
          </p:cNvPr>
          <p:cNvSpPr/>
          <p:nvPr/>
        </p:nvSpPr>
        <p:spPr>
          <a:xfrm>
            <a:off x="2638425" y="3253390"/>
            <a:ext cx="7162801" cy="804259"/>
          </a:xfrm>
          <a:prstGeom prst="roundRect">
            <a:avLst/>
          </a:prstGeom>
          <a:solidFill>
            <a:srgbClr val="DCF8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Recursos para Pessoas com Deficiência:</a:t>
            </a:r>
          </a:p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orientar as propostas de adaptações e recursos pedagógicos para </a:t>
            </a:r>
          </a:p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pessoas com deficiências</a:t>
            </a:r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xmlns="" id="{3EBEB9DF-E44C-4444-A195-E45983FBA47C}"/>
              </a:ext>
            </a:extLst>
          </p:cNvPr>
          <p:cNvSpPr/>
          <p:nvPr/>
        </p:nvSpPr>
        <p:spPr>
          <a:xfrm>
            <a:off x="2638424" y="4358290"/>
            <a:ext cx="7162801" cy="804259"/>
          </a:xfrm>
          <a:prstGeom prst="roundRect">
            <a:avLst/>
          </a:prstGeom>
          <a:solidFill>
            <a:srgbClr val="81E7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Apoio Psicológico:</a:t>
            </a:r>
          </a:p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avaliar, orientar e encaminhar as dificuldades de âmbito psicológico, </a:t>
            </a:r>
          </a:p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psicopedagógico e psicossocial</a:t>
            </a:r>
          </a:p>
        </p:txBody>
      </p:sp>
      <p:sp>
        <p:nvSpPr>
          <p:cNvPr id="22" name="Retângulo: Cantos Arredondados 21">
            <a:extLst>
              <a:ext uri="{FF2B5EF4-FFF2-40B4-BE49-F238E27FC236}">
                <a16:creationId xmlns:a16="http://schemas.microsoft.com/office/drawing/2014/main" xmlns="" id="{4F905990-18E4-4033-BD75-3745E7EB0E05}"/>
              </a:ext>
            </a:extLst>
          </p:cNvPr>
          <p:cNvSpPr/>
          <p:nvPr/>
        </p:nvSpPr>
        <p:spPr>
          <a:xfrm>
            <a:off x="2628899" y="5501290"/>
            <a:ext cx="7162801" cy="804259"/>
          </a:xfrm>
          <a:prstGeom prst="roundRect">
            <a:avLst/>
          </a:prstGeom>
          <a:solidFill>
            <a:srgbClr val="FDF5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Acompanhamento Acadêmico:</a:t>
            </a:r>
          </a:p>
          <a:p>
            <a:pPr algn="ctr"/>
            <a:r>
              <a:rPr lang="pt-B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acompanhar e orientar a vida acadêmica, promovendo a autonomia do estudante quanto à construção do conhecimento e hábitos de estudo 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xmlns="" id="{901EBE0A-0956-45FC-8E75-A96EB89CE216}"/>
              </a:ext>
            </a:extLst>
          </p:cNvPr>
          <p:cNvSpPr/>
          <p:nvPr/>
        </p:nvSpPr>
        <p:spPr>
          <a:xfrm>
            <a:off x="3843514" y="288788"/>
            <a:ext cx="4976635" cy="5065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xmlns="" id="{9ACF8CDA-BBB5-4A09-838F-25427F546E03}"/>
              </a:ext>
            </a:extLst>
          </p:cNvPr>
          <p:cNvCxnSpPr>
            <a:stCxn id="9" idx="2"/>
            <a:endCxn id="17" idx="0"/>
          </p:cNvCxnSpPr>
          <p:nvPr/>
        </p:nvCxnSpPr>
        <p:spPr>
          <a:xfrm>
            <a:off x="6219825" y="1765956"/>
            <a:ext cx="2" cy="344434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xmlns="" id="{76780030-29EA-44E0-8F49-B9C7FC8AE842}"/>
              </a:ext>
            </a:extLst>
          </p:cNvPr>
          <p:cNvCxnSpPr>
            <a:stCxn id="17" idx="2"/>
            <a:endCxn id="20" idx="0"/>
          </p:cNvCxnSpPr>
          <p:nvPr/>
        </p:nvCxnSpPr>
        <p:spPr>
          <a:xfrm flipH="1">
            <a:off x="6219826" y="2914649"/>
            <a:ext cx="1" cy="338741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xmlns="" id="{A8E4FAEE-BCF6-4BC1-9C12-ED5B09B76ABF}"/>
              </a:ext>
            </a:extLst>
          </p:cNvPr>
          <p:cNvCxnSpPr>
            <a:stCxn id="20" idx="2"/>
            <a:endCxn id="21" idx="0"/>
          </p:cNvCxnSpPr>
          <p:nvPr/>
        </p:nvCxnSpPr>
        <p:spPr>
          <a:xfrm flipH="1">
            <a:off x="6219825" y="4057649"/>
            <a:ext cx="1" cy="300641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>
            <a:extLst>
              <a:ext uri="{FF2B5EF4-FFF2-40B4-BE49-F238E27FC236}">
                <a16:creationId xmlns:a16="http://schemas.microsoft.com/office/drawing/2014/main" xmlns="" id="{69958DC5-BC4A-4303-8284-293E0777B623}"/>
              </a:ext>
            </a:extLst>
          </p:cNvPr>
          <p:cNvCxnSpPr>
            <a:stCxn id="21" idx="2"/>
            <a:endCxn id="22" idx="0"/>
          </p:cNvCxnSpPr>
          <p:nvPr/>
        </p:nvCxnSpPr>
        <p:spPr>
          <a:xfrm flipH="1">
            <a:off x="6210300" y="5162549"/>
            <a:ext cx="9525" cy="338741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tângulo: Cantos Arredondados 29">
            <a:extLst>
              <a:ext uri="{FF2B5EF4-FFF2-40B4-BE49-F238E27FC236}">
                <a16:creationId xmlns:a16="http://schemas.microsoft.com/office/drawing/2014/main" xmlns="" id="{0DEA8DF8-E358-4DFE-85DB-E3AEE6E356C4}"/>
              </a:ext>
            </a:extLst>
          </p:cNvPr>
          <p:cNvSpPr/>
          <p:nvPr/>
        </p:nvSpPr>
        <p:spPr>
          <a:xfrm>
            <a:off x="3989225" y="212332"/>
            <a:ext cx="4461197" cy="659462"/>
          </a:xfrm>
          <a:prstGeom prst="roundRect">
            <a:avLst/>
          </a:prstGeom>
          <a:solidFill>
            <a:srgbClr val="CEF2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Setores Componentes</a:t>
            </a:r>
          </a:p>
        </p:txBody>
      </p:sp>
      <p:cxnSp>
        <p:nvCxnSpPr>
          <p:cNvPr id="34" name="Conector reto 33">
            <a:extLst>
              <a:ext uri="{FF2B5EF4-FFF2-40B4-BE49-F238E27FC236}">
                <a16:creationId xmlns:a16="http://schemas.microsoft.com/office/drawing/2014/main" xmlns="" id="{69A0A350-2214-42B6-A2E4-4B088A52E8D2}"/>
              </a:ext>
            </a:extLst>
          </p:cNvPr>
          <p:cNvCxnSpPr>
            <a:stCxn id="30" idx="2"/>
            <a:endCxn id="9" idx="0"/>
          </p:cNvCxnSpPr>
          <p:nvPr/>
        </p:nvCxnSpPr>
        <p:spPr>
          <a:xfrm>
            <a:off x="6219824" y="871794"/>
            <a:ext cx="1" cy="194806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337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 rot="19827437">
            <a:off x="10954657" y="878208"/>
            <a:ext cx="493486" cy="425419"/>
          </a:xfrm>
          <a:prstGeom prst="triangl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459795" y="5872503"/>
            <a:ext cx="407036" cy="407036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698856" y="1039867"/>
            <a:ext cx="246743" cy="24674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10F38462-6A7D-421C-A4F2-610385D7B4E7}"/>
              </a:ext>
            </a:extLst>
          </p:cNvPr>
          <p:cNvSpPr txBox="1"/>
          <p:nvPr/>
        </p:nvSpPr>
        <p:spPr>
          <a:xfrm>
            <a:off x="4190267" y="8284"/>
            <a:ext cx="9284516" cy="12926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rgbClr val="014958"/>
                </a:solidFill>
                <a:latin typeface="+mj-lt"/>
              </a:rPr>
              <a:t>Processos</a:t>
            </a:r>
          </a:p>
          <a:p>
            <a:endParaRPr lang="pt-BR" dirty="0">
              <a:highlight>
                <a:srgbClr val="014958"/>
              </a:highlight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xmlns="" id="{65D635D4-03BF-4ED4-89F4-C3B2A037B387}"/>
              </a:ext>
            </a:extLst>
          </p:cNvPr>
          <p:cNvSpPr txBox="1"/>
          <p:nvPr/>
        </p:nvSpPr>
        <p:spPr>
          <a:xfrm>
            <a:off x="2306119" y="1039867"/>
            <a:ext cx="75797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0" algn="just">
              <a:buNone/>
            </a:pP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solicitação de atendimento pode ser feita pelo aluno, pelo professor, pela Diretoria do curso ou mesmo por um familiar. Mas, para receber o acompanhamento do</a:t>
            </a:r>
            <a:r>
              <a:rPr lang="pt-B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NAI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 aluno deve observar o fluxo descrito a seguir:</a:t>
            </a:r>
          </a:p>
          <a:p>
            <a:endParaRPr lang="pt-BR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xmlns="" id="{FB560862-E9DF-4B7E-9BE1-970AFDB8F370}"/>
              </a:ext>
            </a:extLst>
          </p:cNvPr>
          <p:cNvSpPr txBox="1"/>
          <p:nvPr/>
        </p:nvSpPr>
        <p:spPr>
          <a:xfrm>
            <a:off x="1507089" y="2168139"/>
            <a:ext cx="9491662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  <a:t>Solicitar o atendimento através do e-mail </a:t>
            </a:r>
            <a:r>
              <a:rPr lang="pt-BR" sz="1400" b="1" u="sng" dirty="0">
                <a:solidFill>
                  <a:srgbClr val="0000FF"/>
                </a:solidFill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nai@fcmsantacasasp.edu.br</a:t>
            </a:r>
            <a:r>
              <a:rPr lang="pt-BR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  <a:t>ou dirigir-se diretamente à recepção do Serviço de Saúde do Aluno (SSA), para agendar o atendimento. </a:t>
            </a:r>
            <a:b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1400" dirty="0">
              <a:ea typeface="Times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  <a:t>O primeiro atendimento será, necessariamente, uma consulta médica prévia no Serviço de Saúde do Aluno, para definir e delimitar a deficiência ou necessidade especial. </a:t>
            </a:r>
            <a:b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1400" dirty="0">
              <a:ea typeface="Times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  <a:t>Após esta consulta, o aluno que necessitar algum tipo de adaptação, será encaminhado para o NAI e será contatado, através do seu e-mail ou telefone cadastrados, para o registro da ação e para a marcação do próximo encontro.</a:t>
            </a:r>
            <a:b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1400" dirty="0">
              <a:ea typeface="Times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  <a:t>Então, serão avaliados e estabelecidos os procedimentos e operações necessários a serem levados a efeito por um (ou mais) Setor específico para o caso em questão. Nesta etapa, poderão ser contatados professores e, eventualmente, familiares.</a:t>
            </a:r>
            <a:b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1400" dirty="0">
              <a:ea typeface="Times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  <a:t>O NAI, na sequência contínua dos fatos, entrará em contato com a Diretoria do Curso ao qual pertence o aluno, para solicitar as adaptações necessárias à peculiaridade do caso. </a:t>
            </a:r>
            <a:b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1400" dirty="0">
              <a:ea typeface="Times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  <a:t>Poderão ser feitos encaminhamentos internos para outros dispositivos institucionais e externos (recursos da comunidade ou particular/convênio) para melhor acompanhamento das questões apresentadas.</a:t>
            </a:r>
            <a:b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1400" dirty="0">
              <a:ea typeface="Times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pt-BR" sz="1400" dirty="0">
                <a:ea typeface="Times New Roman" panose="02020603050405020304" pitchFamily="18" charset="0"/>
                <a:cs typeface="Arial" panose="020B0604020202020204" pitchFamily="34" charset="0"/>
              </a:rPr>
              <a:t>O NAI acompanhará de forma contínua e prolongada o desenvolvimento das atividades propostas, sugerindo alterações que forem se mostrando necessárias no decorrer do tempo.</a:t>
            </a:r>
            <a:endParaRPr lang="pt-BR" sz="1400" dirty="0">
              <a:ea typeface="Times" panose="02020603050405020304" pitchFamily="18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190" y="62221"/>
            <a:ext cx="2091810" cy="645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014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49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tângulo: Cantos Arredondados 77">
            <a:extLst>
              <a:ext uri="{FF2B5EF4-FFF2-40B4-BE49-F238E27FC236}">
                <a16:creationId xmlns:a16="http://schemas.microsoft.com/office/drawing/2014/main" xmlns="" id="{2B887221-9BB6-4259-9FC8-F0C39AEE8BD0}"/>
              </a:ext>
            </a:extLst>
          </p:cNvPr>
          <p:cNvSpPr/>
          <p:nvPr/>
        </p:nvSpPr>
        <p:spPr>
          <a:xfrm>
            <a:off x="1219200" y="6381750"/>
            <a:ext cx="10125075" cy="2827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rgbClr val="013641"/>
                </a:solidFill>
              </a:rPr>
              <a:t>Adaptações necessárias encaminhadas para a Diretoria do Curso e para a Diretoria da Faculdade para conhecimento e providências </a:t>
            </a:r>
          </a:p>
        </p:txBody>
      </p:sp>
      <p:cxnSp>
        <p:nvCxnSpPr>
          <p:cNvPr id="39" name="Conector reto 38">
            <a:extLst>
              <a:ext uri="{FF2B5EF4-FFF2-40B4-BE49-F238E27FC236}">
                <a16:creationId xmlns:a16="http://schemas.microsoft.com/office/drawing/2014/main" xmlns="" id="{AE7CAB2E-691D-4881-9144-6AE5B2CDCE7D}"/>
              </a:ext>
            </a:extLst>
          </p:cNvPr>
          <p:cNvCxnSpPr>
            <a:cxnSpLocks/>
          </p:cNvCxnSpPr>
          <p:nvPr/>
        </p:nvCxnSpPr>
        <p:spPr>
          <a:xfrm flipH="1">
            <a:off x="6105522" y="4053153"/>
            <a:ext cx="1" cy="37790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xmlns="" id="{CCC6CD1F-60B1-46C1-96B2-4375F5186B70}"/>
              </a:ext>
            </a:extLst>
          </p:cNvPr>
          <p:cNvCxnSpPr>
            <a:cxnSpLocks/>
          </p:cNvCxnSpPr>
          <p:nvPr/>
        </p:nvCxnSpPr>
        <p:spPr>
          <a:xfrm flipH="1">
            <a:off x="6105523" y="3093701"/>
            <a:ext cx="1" cy="37790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xmlns="" id="{81BFF05E-59D4-42A4-98E9-8A5E22368FB3}"/>
              </a:ext>
            </a:extLst>
          </p:cNvPr>
          <p:cNvCxnSpPr>
            <a:cxnSpLocks/>
          </p:cNvCxnSpPr>
          <p:nvPr/>
        </p:nvCxnSpPr>
        <p:spPr>
          <a:xfrm flipH="1">
            <a:off x="8294270" y="1980187"/>
            <a:ext cx="1" cy="37790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xmlns="" id="{FCBEAA94-04E0-4345-A078-68B2A2E5F002}"/>
              </a:ext>
            </a:extLst>
          </p:cNvPr>
          <p:cNvCxnSpPr>
            <a:cxnSpLocks/>
          </p:cNvCxnSpPr>
          <p:nvPr/>
        </p:nvCxnSpPr>
        <p:spPr>
          <a:xfrm flipH="1">
            <a:off x="6168349" y="2016671"/>
            <a:ext cx="1" cy="37790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xmlns="" id="{901EBE0A-0956-45FC-8E75-A96EB89CE216}"/>
              </a:ext>
            </a:extLst>
          </p:cNvPr>
          <p:cNvSpPr/>
          <p:nvPr/>
        </p:nvSpPr>
        <p:spPr>
          <a:xfrm>
            <a:off x="3853039" y="98288"/>
            <a:ext cx="4976635" cy="5065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: Cantos Arredondados 29">
            <a:extLst>
              <a:ext uri="{FF2B5EF4-FFF2-40B4-BE49-F238E27FC236}">
                <a16:creationId xmlns:a16="http://schemas.microsoft.com/office/drawing/2014/main" xmlns="" id="{0DEA8DF8-E358-4DFE-85DB-E3AEE6E356C4}"/>
              </a:ext>
            </a:extLst>
          </p:cNvPr>
          <p:cNvSpPr/>
          <p:nvPr/>
        </p:nvSpPr>
        <p:spPr>
          <a:xfrm>
            <a:off x="3609041" y="300985"/>
            <a:ext cx="5118615" cy="425320"/>
          </a:xfrm>
          <a:prstGeom prst="roundRect">
            <a:avLst/>
          </a:prstGeom>
          <a:solidFill>
            <a:srgbClr val="A2E7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Fluxo para atendimento no NAI</a:t>
            </a:r>
          </a:p>
        </p:txBody>
      </p:sp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xmlns="" id="{7E3F3AC1-DBB8-4AD8-935C-25B95F3DBC2C}"/>
              </a:ext>
            </a:extLst>
          </p:cNvPr>
          <p:cNvSpPr/>
          <p:nvPr/>
        </p:nvSpPr>
        <p:spPr>
          <a:xfrm>
            <a:off x="3238720" y="1022376"/>
            <a:ext cx="1621879" cy="1047644"/>
          </a:xfrm>
          <a:prstGeom prst="roundRect">
            <a:avLst/>
          </a:prstGeom>
          <a:solidFill>
            <a:srgbClr val="B5F1E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dirty="0">
              <a:solidFill>
                <a:srgbClr val="013641"/>
              </a:solidFill>
            </a:endParaRPr>
          </a:p>
          <a:p>
            <a:pPr algn="ctr"/>
            <a:r>
              <a:rPr lang="pt-BR" b="1" dirty="0">
                <a:solidFill>
                  <a:srgbClr val="013641"/>
                </a:solidFill>
              </a:rPr>
              <a:t>Solicitação de Professor/</a:t>
            </a:r>
          </a:p>
          <a:p>
            <a:pPr algn="ctr"/>
            <a:r>
              <a:rPr lang="pt-BR" b="1" dirty="0">
                <a:solidFill>
                  <a:srgbClr val="013641"/>
                </a:solidFill>
              </a:rPr>
              <a:t>Diretor</a:t>
            </a:r>
          </a:p>
          <a:p>
            <a:pPr algn="ctr"/>
            <a:endParaRPr lang="pt-BR" dirty="0"/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xmlns="" id="{88D87741-8C7A-4082-95F7-FBF4602B606C}"/>
              </a:ext>
            </a:extLst>
          </p:cNvPr>
          <p:cNvSpPr/>
          <p:nvPr/>
        </p:nvSpPr>
        <p:spPr>
          <a:xfrm>
            <a:off x="5396690" y="1057066"/>
            <a:ext cx="1543320" cy="1012954"/>
          </a:xfrm>
          <a:prstGeom prst="roundRect">
            <a:avLst/>
          </a:prstGeom>
          <a:solidFill>
            <a:srgbClr val="F8D7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13641"/>
                </a:solidFill>
              </a:rPr>
              <a:t>Solicitação de Outra Fonte</a:t>
            </a:r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xmlns="" id="{D6E68015-BFF2-43FD-BF69-5055269EA608}"/>
              </a:ext>
            </a:extLst>
          </p:cNvPr>
          <p:cNvSpPr/>
          <p:nvPr/>
        </p:nvSpPr>
        <p:spPr>
          <a:xfrm>
            <a:off x="7476101" y="1022376"/>
            <a:ext cx="1543320" cy="1020920"/>
          </a:xfrm>
          <a:prstGeom prst="roundRect">
            <a:avLst/>
          </a:prstGeom>
          <a:solidFill>
            <a:srgbClr val="D4FA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rgbClr val="013641"/>
              </a:solidFill>
            </a:endParaRPr>
          </a:p>
          <a:p>
            <a:pPr algn="ctr"/>
            <a:r>
              <a:rPr lang="pt-BR" b="1" dirty="0">
                <a:solidFill>
                  <a:srgbClr val="013641"/>
                </a:solidFill>
              </a:rPr>
              <a:t>Solicitação do Aluno</a:t>
            </a:r>
          </a:p>
          <a:p>
            <a:pPr algn="ctr"/>
            <a:endParaRPr lang="pt-BR" dirty="0"/>
          </a:p>
        </p:txBody>
      </p:sp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xmlns="" id="{238826C4-71AF-4C57-B89B-AEE5113CA22F}"/>
              </a:ext>
            </a:extLst>
          </p:cNvPr>
          <p:cNvSpPr/>
          <p:nvPr/>
        </p:nvSpPr>
        <p:spPr>
          <a:xfrm>
            <a:off x="2329034" y="3391631"/>
            <a:ext cx="7581900" cy="752475"/>
          </a:xfrm>
          <a:prstGeom prst="roundRect">
            <a:avLst/>
          </a:prstGeom>
          <a:solidFill>
            <a:srgbClr val="A2E7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b="1" dirty="0">
                <a:solidFill>
                  <a:srgbClr val="013641"/>
                </a:solidFill>
              </a:rPr>
              <a:t>Núcleo de Acessibilidade Institucional (NAI)</a:t>
            </a:r>
          </a:p>
          <a:p>
            <a:pPr lvl="0" algn="ctr"/>
            <a:r>
              <a:rPr lang="pt-BR" dirty="0">
                <a:solidFill>
                  <a:srgbClr val="013641"/>
                </a:solidFill>
              </a:rPr>
              <a:t>(Casos que necessitarem de adaptações)</a:t>
            </a:r>
          </a:p>
        </p:txBody>
      </p:sp>
      <p:sp>
        <p:nvSpPr>
          <p:cNvPr id="26" name="Retângulo: Cantos Arredondados 25">
            <a:extLst>
              <a:ext uri="{FF2B5EF4-FFF2-40B4-BE49-F238E27FC236}">
                <a16:creationId xmlns:a16="http://schemas.microsoft.com/office/drawing/2014/main" xmlns="" id="{BB2AB6FC-3499-41AB-A4E6-6C5F8ED822E9}"/>
              </a:ext>
            </a:extLst>
          </p:cNvPr>
          <p:cNvSpPr/>
          <p:nvPr/>
        </p:nvSpPr>
        <p:spPr>
          <a:xfrm>
            <a:off x="3305171" y="4344804"/>
            <a:ext cx="5600701" cy="66615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>
              <a:solidFill>
                <a:srgbClr val="013641"/>
              </a:solidFill>
            </a:endParaRPr>
          </a:p>
          <a:p>
            <a:pPr algn="ctr"/>
            <a:endParaRPr lang="pt-BR" b="1" dirty="0">
              <a:solidFill>
                <a:srgbClr val="013641"/>
              </a:solidFill>
            </a:endParaRPr>
          </a:p>
          <a:p>
            <a:pPr algn="ctr"/>
            <a:r>
              <a:rPr lang="pt-BR" b="1" dirty="0">
                <a:solidFill>
                  <a:srgbClr val="013641"/>
                </a:solidFill>
              </a:rPr>
              <a:t>Setor Apropriado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sp>
        <p:nvSpPr>
          <p:cNvPr id="28" name="Retângulo: Cantos Arredondados 27">
            <a:extLst>
              <a:ext uri="{FF2B5EF4-FFF2-40B4-BE49-F238E27FC236}">
                <a16:creationId xmlns:a16="http://schemas.microsoft.com/office/drawing/2014/main" xmlns="" id="{CE8B4894-BA9F-428B-BADB-9BF58268CD4D}"/>
              </a:ext>
            </a:extLst>
          </p:cNvPr>
          <p:cNvSpPr/>
          <p:nvPr/>
        </p:nvSpPr>
        <p:spPr>
          <a:xfrm>
            <a:off x="1326991" y="5468819"/>
            <a:ext cx="1715198" cy="7524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rgbClr val="013641"/>
                </a:solidFill>
              </a:rPr>
              <a:t>Infraestrutura Arquitetônica</a:t>
            </a:r>
          </a:p>
        </p:txBody>
      </p:sp>
      <p:sp>
        <p:nvSpPr>
          <p:cNvPr id="31" name="Retângulo: Cantos Arredondados 30">
            <a:extLst>
              <a:ext uri="{FF2B5EF4-FFF2-40B4-BE49-F238E27FC236}">
                <a16:creationId xmlns:a16="http://schemas.microsoft.com/office/drawing/2014/main" xmlns="" id="{2328D783-B925-4A77-A9A7-6223D10B2152}"/>
              </a:ext>
            </a:extLst>
          </p:cNvPr>
          <p:cNvSpPr/>
          <p:nvPr/>
        </p:nvSpPr>
        <p:spPr>
          <a:xfrm>
            <a:off x="3340803" y="5468817"/>
            <a:ext cx="1715198" cy="7524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rgbClr val="013641"/>
                </a:solidFill>
              </a:rPr>
              <a:t>Organização Didático-pedagógica</a:t>
            </a:r>
          </a:p>
        </p:txBody>
      </p:sp>
      <p:sp>
        <p:nvSpPr>
          <p:cNvPr id="32" name="Retângulo: Cantos Arredondados 31">
            <a:extLst>
              <a:ext uri="{FF2B5EF4-FFF2-40B4-BE49-F238E27FC236}">
                <a16:creationId xmlns:a16="http://schemas.microsoft.com/office/drawing/2014/main" xmlns="" id="{034DFFF9-1F6A-4CCF-8CF9-22AE69FF2031}"/>
              </a:ext>
            </a:extLst>
          </p:cNvPr>
          <p:cNvSpPr/>
          <p:nvPr/>
        </p:nvSpPr>
        <p:spPr>
          <a:xfrm>
            <a:off x="5375088" y="5465713"/>
            <a:ext cx="1715198" cy="7524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rgbClr val="013641"/>
                </a:solidFill>
              </a:rPr>
              <a:t>Recursos Para Pessoas com Deficiência</a:t>
            </a:r>
          </a:p>
        </p:txBody>
      </p:sp>
      <p:sp>
        <p:nvSpPr>
          <p:cNvPr id="33" name="Retângulo: Cantos Arredondados 32">
            <a:extLst>
              <a:ext uri="{FF2B5EF4-FFF2-40B4-BE49-F238E27FC236}">
                <a16:creationId xmlns:a16="http://schemas.microsoft.com/office/drawing/2014/main" xmlns="" id="{F9333337-83D9-4B27-9B94-9E66A0728F3F}"/>
              </a:ext>
            </a:extLst>
          </p:cNvPr>
          <p:cNvSpPr/>
          <p:nvPr/>
        </p:nvSpPr>
        <p:spPr>
          <a:xfrm>
            <a:off x="7436671" y="5475304"/>
            <a:ext cx="1715198" cy="7428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400" b="1" dirty="0">
              <a:solidFill>
                <a:srgbClr val="013641"/>
              </a:solidFill>
            </a:endParaRPr>
          </a:p>
          <a:p>
            <a:pPr algn="ctr"/>
            <a:r>
              <a:rPr lang="pt-BR" sz="1400" b="1" dirty="0">
                <a:solidFill>
                  <a:srgbClr val="013641"/>
                </a:solidFill>
              </a:rPr>
              <a:t>Apoio Psicológico</a:t>
            </a:r>
          </a:p>
          <a:p>
            <a:pPr algn="ctr"/>
            <a:endParaRPr lang="pt-BR" dirty="0"/>
          </a:p>
        </p:txBody>
      </p:sp>
      <p:sp>
        <p:nvSpPr>
          <p:cNvPr id="35" name="Retângulo: Cantos Arredondados 34">
            <a:extLst>
              <a:ext uri="{FF2B5EF4-FFF2-40B4-BE49-F238E27FC236}">
                <a16:creationId xmlns:a16="http://schemas.microsoft.com/office/drawing/2014/main" xmlns="" id="{9DEA4CAA-AA25-46F9-A4B3-19229C03C6AF}"/>
              </a:ext>
            </a:extLst>
          </p:cNvPr>
          <p:cNvSpPr/>
          <p:nvPr/>
        </p:nvSpPr>
        <p:spPr>
          <a:xfrm>
            <a:off x="9423185" y="5468817"/>
            <a:ext cx="1649394" cy="74937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>
                <a:solidFill>
                  <a:srgbClr val="013641"/>
                </a:solidFill>
              </a:rPr>
              <a:t>Acompanhamento Acadêmico</a:t>
            </a:r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xmlns="" id="{31271298-4CF7-4036-869F-BC13BEC8BF68}"/>
              </a:ext>
            </a:extLst>
          </p:cNvPr>
          <p:cNvCxnSpPr>
            <a:stCxn id="2" idx="2"/>
          </p:cNvCxnSpPr>
          <p:nvPr/>
        </p:nvCxnSpPr>
        <p:spPr>
          <a:xfrm flipH="1">
            <a:off x="4049659" y="2070020"/>
            <a:ext cx="1" cy="37790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xmlns="" id="{08D2BB1F-0A34-4C83-BA2F-11FB90E0457D}"/>
              </a:ext>
            </a:extLst>
          </p:cNvPr>
          <p:cNvSpPr/>
          <p:nvPr/>
        </p:nvSpPr>
        <p:spPr>
          <a:xfrm>
            <a:off x="2314573" y="2341226"/>
            <a:ext cx="7581900" cy="752475"/>
          </a:xfrm>
          <a:prstGeom prst="roundRect">
            <a:avLst/>
          </a:prstGeom>
          <a:solidFill>
            <a:srgbClr val="DCF8F1"/>
          </a:solidFill>
          <a:ln>
            <a:noFill/>
          </a:ln>
          <a:effectLst>
            <a:outerShdw blurRad="4953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rgbClr val="013641"/>
                </a:solidFill>
              </a:rPr>
              <a:t>Serviço de Saúde do Aluno (SSA</a:t>
            </a:r>
            <a:r>
              <a:rPr lang="pt-BR" dirty="0">
                <a:solidFill>
                  <a:srgbClr val="013641"/>
                </a:solidFill>
              </a:rPr>
              <a:t>)</a:t>
            </a:r>
          </a:p>
          <a:p>
            <a:pPr algn="ctr"/>
            <a:r>
              <a:rPr lang="pt-BR" dirty="0">
                <a:solidFill>
                  <a:srgbClr val="013641"/>
                </a:solidFill>
              </a:rPr>
              <a:t>Consulta Médica Prévia</a:t>
            </a:r>
          </a:p>
        </p:txBody>
      </p:sp>
      <p:cxnSp>
        <p:nvCxnSpPr>
          <p:cNvPr id="11" name="Conector: Angulado 10">
            <a:extLst>
              <a:ext uri="{FF2B5EF4-FFF2-40B4-BE49-F238E27FC236}">
                <a16:creationId xmlns:a16="http://schemas.microsoft.com/office/drawing/2014/main" xmlns="" id="{B44F276C-92A7-420F-8B44-6DBC79062A20}"/>
              </a:ext>
            </a:extLst>
          </p:cNvPr>
          <p:cNvCxnSpPr>
            <a:cxnSpLocks/>
            <a:stCxn id="26" idx="2"/>
            <a:endCxn id="28" idx="0"/>
          </p:cNvCxnSpPr>
          <p:nvPr/>
        </p:nvCxnSpPr>
        <p:spPr>
          <a:xfrm rot="5400000">
            <a:off x="3916127" y="3279424"/>
            <a:ext cx="457858" cy="3920932"/>
          </a:xfrm>
          <a:prstGeom prst="bentConnector3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: Angulado 45">
            <a:extLst>
              <a:ext uri="{FF2B5EF4-FFF2-40B4-BE49-F238E27FC236}">
                <a16:creationId xmlns:a16="http://schemas.microsoft.com/office/drawing/2014/main" xmlns="" id="{2E9820F4-597F-46BE-B0C6-A7476348A0D9}"/>
              </a:ext>
            </a:extLst>
          </p:cNvPr>
          <p:cNvCxnSpPr>
            <a:cxnSpLocks/>
            <a:stCxn id="26" idx="2"/>
            <a:endCxn id="35" idx="0"/>
          </p:cNvCxnSpPr>
          <p:nvPr/>
        </p:nvCxnSpPr>
        <p:spPr>
          <a:xfrm rot="16200000" flipH="1">
            <a:off x="7947774" y="3168709"/>
            <a:ext cx="457856" cy="4142360"/>
          </a:xfrm>
          <a:prstGeom prst="bentConnector3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xmlns="" id="{69572555-85F7-4A6E-94E0-42D60E806F87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4198402" y="5239889"/>
            <a:ext cx="0" cy="22892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xmlns="" id="{1E36E5A8-57ED-472E-9213-520F7EB14DD1}"/>
              </a:ext>
            </a:extLst>
          </p:cNvPr>
          <p:cNvCxnSpPr>
            <a:cxnSpLocks/>
          </p:cNvCxnSpPr>
          <p:nvPr/>
        </p:nvCxnSpPr>
        <p:spPr>
          <a:xfrm flipV="1">
            <a:off x="6232687" y="5246375"/>
            <a:ext cx="0" cy="2289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to 57">
            <a:extLst>
              <a:ext uri="{FF2B5EF4-FFF2-40B4-BE49-F238E27FC236}">
                <a16:creationId xmlns:a16="http://schemas.microsoft.com/office/drawing/2014/main" xmlns="" id="{57F87655-07D4-4BDF-9C0E-CBCE789772D4}"/>
              </a:ext>
            </a:extLst>
          </p:cNvPr>
          <p:cNvCxnSpPr>
            <a:cxnSpLocks/>
          </p:cNvCxnSpPr>
          <p:nvPr/>
        </p:nvCxnSpPr>
        <p:spPr>
          <a:xfrm flipV="1">
            <a:off x="8297607" y="5246309"/>
            <a:ext cx="0" cy="2289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Imagem 28">
            <a:extLst>
              <a:ext uri="{FF2B5EF4-FFF2-40B4-BE49-F238E27FC236}">
                <a16:creationId xmlns:a16="http://schemas.microsoft.com/office/drawing/2014/main" xmlns="" id="{AA7B9731-3212-4B69-87AA-EC8FFC6EAE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3672" y="-47216"/>
            <a:ext cx="3272518" cy="94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14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Imagem 4">
            <a:extLst>
              <a:ext uri="{FF2B5EF4-FFF2-40B4-BE49-F238E27FC236}">
                <a16:creationId xmlns:a16="http://schemas.microsoft.com/office/drawing/2014/main" xmlns="" id="{46E8E11B-8775-4D2B-8050-5508F29FC4F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13" b="7213"/>
          <a:stretch>
            <a:fillRect/>
          </a:stretch>
        </p:blipFill>
        <p:spPr>
          <a:xfrm>
            <a:off x="323851" y="230609"/>
            <a:ext cx="11664322" cy="6238472"/>
          </a:xfr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F9C2F70-9933-42A5-9970-6DDEBCB25B09}"/>
              </a:ext>
            </a:extLst>
          </p:cNvPr>
          <p:cNvSpPr txBox="1"/>
          <p:nvPr/>
        </p:nvSpPr>
        <p:spPr bwMode="auto">
          <a:xfrm>
            <a:off x="572655" y="1595193"/>
            <a:ext cx="7610763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400" b="1" dirty="0">
                <a:solidFill>
                  <a:schemeClr val="bg1"/>
                </a:solidFill>
                <a:cs typeface="Myanmar Text" panose="020B0502040204020203" pitchFamily="34" charset="0"/>
              </a:rPr>
              <a:t>NÚCLEO DE  ACESSIBILIDADE INSTITUCIONAL</a:t>
            </a:r>
            <a:r>
              <a:rPr lang="pt-BR" sz="2800" b="1" dirty="0">
                <a:cs typeface="Myanmar Text" panose="020B0502040204020203" pitchFamily="34" charset="0"/>
              </a:rPr>
              <a:t/>
            </a:r>
            <a:br>
              <a:rPr lang="pt-BR" sz="2800" b="1" dirty="0">
                <a:cs typeface="Myanmar Text" panose="020B0502040204020203" pitchFamily="34" charset="0"/>
              </a:rPr>
            </a:br>
            <a:endParaRPr lang="en-US" sz="2800" spc="300" dirty="0">
              <a:solidFill>
                <a:schemeClr val="bg1"/>
              </a:solidFill>
              <a:ea typeface="Roboto" panose="02000000000000000000" pitchFamily="2" charset="0"/>
              <a:cs typeface="Myanmar Text" panose="020B05020402040202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4F9C2F70-9933-42A5-9970-6DDEBCB25B09}"/>
              </a:ext>
            </a:extLst>
          </p:cNvPr>
          <p:cNvSpPr txBox="1"/>
          <p:nvPr/>
        </p:nvSpPr>
        <p:spPr bwMode="auto">
          <a:xfrm>
            <a:off x="3086621" y="2785474"/>
            <a:ext cx="542766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8800" b="1" spc="300" dirty="0">
                <a:solidFill>
                  <a:schemeClr val="bg1"/>
                </a:solidFill>
                <a:latin typeface="+mj-lt"/>
                <a:ea typeface="Roboto" panose="02000000000000000000" pitchFamily="2" charset="0"/>
                <a:cs typeface="Gotham Ultra" pitchFamily="50" charset="0"/>
              </a:rPr>
              <a:t>NAI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86C95720-8957-45D7-A112-0DC5536B2E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269" y="4460624"/>
            <a:ext cx="4342381" cy="125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780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924</TotalTime>
  <Words>528</Words>
  <Application>Microsoft Office PowerPoint</Application>
  <PresentationFormat>Widescreen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20" baseType="lpstr">
      <vt:lpstr>Arial</vt:lpstr>
      <vt:lpstr>Calibri</vt:lpstr>
      <vt:lpstr>Calibri Light</vt:lpstr>
      <vt:lpstr>Gotham Ultra</vt:lpstr>
      <vt:lpstr>Montserrat</vt:lpstr>
      <vt:lpstr>Myanmar Text</vt:lpstr>
      <vt:lpstr>Poppins Light</vt:lpstr>
      <vt:lpstr>Roboto</vt:lpstr>
      <vt:lpstr>Source Sans Pro Light</vt:lpstr>
      <vt:lpstr>Times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luthfy duana</dc:creator>
  <cp:lastModifiedBy>Pichau</cp:lastModifiedBy>
  <cp:revision>85</cp:revision>
  <dcterms:created xsi:type="dcterms:W3CDTF">2019-11-08T03:01:10Z</dcterms:created>
  <dcterms:modified xsi:type="dcterms:W3CDTF">2021-06-18T15:24:21Z</dcterms:modified>
</cp:coreProperties>
</file>