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4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31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85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5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08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8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9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76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53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29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67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44C2-6691-45F2-A5C7-473170C38769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E32B-C95D-4CBA-8F35-68140C6D5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33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56644" y="-677078"/>
            <a:ext cx="12248644" cy="1921503"/>
          </a:xfrm>
          <a:prstGeom prst="rect">
            <a:avLst/>
          </a:prstGeom>
          <a:solidFill>
            <a:srgbClr val="387C2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821"/>
          <a:stretch/>
        </p:blipFill>
        <p:spPr>
          <a:xfrm>
            <a:off x="112544" y="70341"/>
            <a:ext cx="3601328" cy="107299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7406552" y="-39491"/>
            <a:ext cx="121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CEAD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556216" y="486700"/>
            <a:ext cx="751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Coordenadoria de Educação a Distância</a:t>
            </a:r>
          </a:p>
        </p:txBody>
      </p:sp>
      <p:sp>
        <p:nvSpPr>
          <p:cNvPr id="21" name="Elipse 20"/>
          <p:cNvSpPr/>
          <p:nvPr/>
        </p:nvSpPr>
        <p:spPr>
          <a:xfrm>
            <a:off x="-1802314" y="2592120"/>
            <a:ext cx="7216726" cy="6817060"/>
          </a:xfrm>
          <a:prstGeom prst="ellipse">
            <a:avLst/>
          </a:prstGeom>
          <a:solidFill>
            <a:srgbClr val="387C2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82658" y="3756931"/>
            <a:ext cx="75138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chemeClr val="bg1"/>
                </a:solidFill>
              </a:rPr>
              <a:t>Bem-Vindo  ao</a:t>
            </a:r>
          </a:p>
          <a:p>
            <a:r>
              <a:rPr lang="pt-BR" sz="3800" dirty="0">
                <a:solidFill>
                  <a:schemeClr val="bg1"/>
                </a:solidFill>
              </a:rPr>
              <a:t>Ambiente Virtual </a:t>
            </a:r>
          </a:p>
          <a:p>
            <a:r>
              <a:rPr lang="pt-BR" sz="3800" dirty="0">
                <a:solidFill>
                  <a:schemeClr val="bg1"/>
                </a:solidFill>
              </a:rPr>
              <a:t>de Aprendizagem (</a:t>
            </a:r>
            <a:r>
              <a:rPr lang="pt-BR" sz="3800" b="1" dirty="0">
                <a:solidFill>
                  <a:schemeClr val="bg1"/>
                </a:solidFill>
              </a:rPr>
              <a:t>AVA</a:t>
            </a:r>
            <a:r>
              <a:rPr lang="pt-BR" sz="3800" dirty="0">
                <a:solidFill>
                  <a:schemeClr val="bg1"/>
                </a:solidFill>
              </a:rPr>
              <a:t>)</a:t>
            </a:r>
          </a:p>
          <a:p>
            <a:r>
              <a:rPr lang="pt-BR" sz="3800" dirty="0">
                <a:solidFill>
                  <a:schemeClr val="bg1"/>
                </a:solidFill>
              </a:rPr>
              <a:t>da 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FCMSCSP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699 L 0.00117 0.1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23 -0.04653 L 0.34935 0.0007 C 0.37592 0.01135 0.41602 0.01713 0.45808 0.01713 C 0.50573 0.01713 0.54415 0.01135 0.57071 0.0007 L 0.6987 -0.04653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lucio.inafuku\Desktop\Imagens\ShutterStock\shutterstock_748593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0837" y="-19050"/>
            <a:ext cx="7753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 de Texto 2"/>
          <p:cNvSpPr txBox="1">
            <a:spLocks noChangeArrowheads="1"/>
          </p:cNvSpPr>
          <p:nvPr/>
        </p:nvSpPr>
        <p:spPr bwMode="auto">
          <a:xfrm>
            <a:off x="6819900" y="1755775"/>
            <a:ext cx="4991100" cy="37496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fontAlgn="base">
              <a:lnSpc>
                <a:spcPct val="200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Organize</a:t>
            </a:r>
            <a:r>
              <a:rPr lang="pt-B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 ritmo e tempo de estudo; aproveite ao máximo as oportunidades e faça adequações no seu dia-a-dia.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13" y="3009900"/>
            <a:ext cx="12191999" cy="39814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pt-BR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acesso</a:t>
            </a:r>
            <a:r>
              <a:rPr lang="pt-BR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2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login</a:t>
            </a:r>
            <a:r>
              <a:rPr lang="pt-BR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senha),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localização</a:t>
            </a:r>
            <a:r>
              <a:rPr lang="pt-BR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das informações e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dúvidas</a:t>
            </a:r>
            <a:r>
              <a:rPr lang="pt-BR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sobre o uso dos recursos na plataforma.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Nestes casos, envie um e-mail para: </a:t>
            </a:r>
            <a:r>
              <a:rPr lang="pt-BR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faleconosco.ead@fcmsantacasasp.edu.br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531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/>
          <p:cNvSpPr/>
          <p:nvPr/>
        </p:nvSpPr>
        <p:spPr>
          <a:xfrm>
            <a:off x="6096000" y="8730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Conte com o apoio do</a:t>
            </a: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suporte</a:t>
            </a:r>
            <a:r>
              <a:rPr lang="pt-BR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tecnológico</a:t>
            </a:r>
            <a:r>
              <a:rPr lang="pt-BR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nas questões de:</a:t>
            </a:r>
          </a:p>
        </p:txBody>
      </p:sp>
    </p:spTree>
    <p:extLst>
      <p:ext uri="{BB962C8B-B14F-4D97-AF65-F5344CB8AC3E}">
        <p14:creationId xmlns:p14="http://schemas.microsoft.com/office/powerpoint/2010/main" val="943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3000">
        <p14:prism/>
      </p:transition>
    </mc:Choice>
    <mc:Fallback xmlns="">
      <p:transition spd="slow" advClick="0" advTm="1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"/>
            <a:ext cx="12192000" cy="1085850"/>
          </a:xfrm>
          <a:prstGeom prst="rect">
            <a:avLst/>
          </a:prstGeom>
          <a:solidFill>
            <a:srgbClr val="387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91982"/>
            <a:ext cx="10058400" cy="281691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772150"/>
            <a:ext cx="12209463" cy="1085850"/>
          </a:xfrm>
          <a:prstGeom prst="rect">
            <a:avLst/>
          </a:prstGeom>
          <a:solidFill>
            <a:srgbClr val="387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5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316" y="144686"/>
            <a:ext cx="3277709" cy="13529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210" y="2397542"/>
            <a:ext cx="3193143" cy="27141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11969" y="2494221"/>
            <a:ext cx="2635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387C2C"/>
                </a:solidFill>
              </a:rPr>
              <a:t>EAD</a:t>
            </a:r>
          </a:p>
          <a:p>
            <a:pPr algn="ctr"/>
            <a:r>
              <a:rPr lang="pt-BR" sz="3600" dirty="0">
                <a:solidFill>
                  <a:srgbClr val="387C2C"/>
                </a:solidFill>
              </a:rPr>
              <a:t>na</a:t>
            </a:r>
          </a:p>
          <a:p>
            <a:pPr algn="ctr"/>
            <a:r>
              <a:rPr lang="pt-BR" sz="3600" b="1" dirty="0">
                <a:solidFill>
                  <a:srgbClr val="387C2C"/>
                </a:solidFill>
              </a:rPr>
              <a:t>FCMSCSP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180632" y="3954180"/>
            <a:ext cx="2724875" cy="1627378"/>
            <a:chOff x="502419" y="4093029"/>
            <a:chExt cx="2922954" cy="1648729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19" y="4093029"/>
              <a:ext cx="2922954" cy="1648729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961759" y="4223657"/>
              <a:ext cx="1985450" cy="125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35741" y="1069219"/>
            <a:ext cx="1097657" cy="20418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02981" y="1015348"/>
            <a:ext cx="1097657" cy="204187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8230872" y="3887228"/>
            <a:ext cx="2724875" cy="1627378"/>
            <a:chOff x="502419" y="4093029"/>
            <a:chExt cx="2922954" cy="1648729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19" y="4093029"/>
              <a:ext cx="2922954" cy="1648729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961759" y="4223657"/>
              <a:ext cx="1985450" cy="125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145953" y="1682342"/>
            <a:ext cx="142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7C2C"/>
                </a:solidFill>
              </a:rPr>
              <a:t>é</a:t>
            </a:r>
          </a:p>
          <a:p>
            <a:pPr algn="ctr"/>
            <a:r>
              <a:rPr lang="pt-BR" sz="2000" b="1" dirty="0">
                <a:solidFill>
                  <a:srgbClr val="387C2C"/>
                </a:solidFill>
              </a:rPr>
              <a:t>possível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527749" y="1652792"/>
            <a:ext cx="143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7C2C"/>
                </a:solidFill>
              </a:rPr>
              <a:t>é</a:t>
            </a:r>
          </a:p>
          <a:p>
            <a:pPr algn="ctr"/>
            <a:r>
              <a:rPr lang="pt-BR" sz="2000" b="1" dirty="0">
                <a:solidFill>
                  <a:srgbClr val="387C2C"/>
                </a:solidFill>
              </a:rPr>
              <a:t>eficaz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667314" y="4280022"/>
            <a:ext cx="170136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7C2C"/>
                </a:solidFill>
              </a:rPr>
              <a:t>constrói</a:t>
            </a:r>
          </a:p>
          <a:p>
            <a:pPr algn="ctr"/>
            <a:r>
              <a:rPr lang="pt-BR" sz="2000" b="1" dirty="0">
                <a:solidFill>
                  <a:srgbClr val="387C2C"/>
                </a:solidFill>
              </a:rPr>
              <a:t>conhecimento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8836145" y="4083116"/>
            <a:ext cx="160146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87C2C"/>
                </a:solidFill>
              </a:rPr>
              <a:t>cria</a:t>
            </a:r>
          </a:p>
          <a:p>
            <a:pPr algn="ctr"/>
            <a:r>
              <a:rPr lang="pt-BR" sz="2000" b="1" dirty="0">
                <a:solidFill>
                  <a:srgbClr val="387C2C"/>
                </a:solidFill>
              </a:rPr>
              <a:t>redes</a:t>
            </a:r>
          </a:p>
          <a:p>
            <a:pPr algn="ctr"/>
            <a:r>
              <a:rPr lang="pt-BR" sz="2000" b="1" dirty="0">
                <a:solidFill>
                  <a:srgbClr val="387C2C"/>
                </a:solidFill>
              </a:rPr>
              <a:t>colaborativas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211124" y="5858925"/>
            <a:ext cx="6622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Antes de acessar o </a:t>
            </a:r>
          </a:p>
          <a:p>
            <a:r>
              <a:rPr lang="pt-BR" sz="2800" dirty="0">
                <a:solidFill>
                  <a:schemeClr val="bg1"/>
                </a:solidFill>
              </a:rPr>
              <a:t>Ambiente Virtual de Aprendizagem</a:t>
            </a:r>
            <a:r>
              <a:rPr lang="pt-BR" sz="2800" dirty="0">
                <a:solidFill>
                  <a:srgbClr val="002060"/>
                </a:solidFill>
              </a:rPr>
              <a:t> (</a:t>
            </a:r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</a:t>
            </a:r>
            <a:r>
              <a:rPr lang="pt-BR" sz="2800" dirty="0">
                <a:solidFill>
                  <a:srgbClr val="002060"/>
                </a:solidFill>
              </a:rPr>
              <a:t>)....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8475934" y="5867223"/>
            <a:ext cx="368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Conheça nossa</a:t>
            </a:r>
          </a:p>
          <a:p>
            <a:pPr algn="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  <a:r>
              <a:rPr lang="pt-BR" sz="28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47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1" grpId="0"/>
      <p:bldP spid="44" grpId="0"/>
      <p:bldP spid="51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1478" y="4316031"/>
            <a:ext cx="6731269" cy="2356636"/>
          </a:xfrm>
          <a:prstGeom prst="rect">
            <a:avLst/>
          </a:prstGeom>
          <a:solidFill>
            <a:srgbClr val="387C2C">
              <a:alpha val="67843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Educação a Distância da FCMSCSP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resgata</a:t>
            </a:r>
            <a:r>
              <a:rPr lang="pt-BR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considera</a:t>
            </a:r>
            <a:r>
              <a:rPr lang="pt-BR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sua experiência para construção de um novo conhecimento.</a:t>
            </a:r>
            <a:endParaRPr lang="pt-B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13113" y="181058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Vamos fazer um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trato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Para tudo isso dar certo, contamos com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você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657" y="-4818"/>
            <a:ext cx="6760564" cy="42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750" y="6429222"/>
            <a:ext cx="6760564" cy="428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2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50221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49283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95899" y="2098836"/>
            <a:ext cx="5600701" cy="2803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Construa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vínculos</a:t>
            </a:r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 os colegas e professores da disciplina.</a:t>
            </a:r>
          </a:p>
        </p:txBody>
      </p:sp>
    </p:spTree>
    <p:extLst>
      <p:ext uri="{BB962C8B-B14F-4D97-AF65-F5344CB8AC3E}">
        <p14:creationId xmlns:p14="http://schemas.microsoft.com/office/powerpoint/2010/main" val="26274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lucio.inafuku\Desktop\Imagens\ShutterStock\shutterstock_132259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251" y="1604962"/>
            <a:ext cx="7673498" cy="52530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866900" y="496966"/>
            <a:ext cx="9163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Compartilhe, socialize, se integre ao grupo - o diferencial da educação a distância está na possibilidade de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interação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76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133850"/>
            <a:ext cx="12192000" cy="2724150"/>
          </a:xfrm>
          <a:prstGeom prst="rect">
            <a:avLst/>
          </a:prstGeom>
          <a:solidFill>
            <a:srgbClr val="387C2C">
              <a:alpha val="7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Comprometa-se</a:t>
            </a: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 o seu aprendizado: autonomia, persistência, estudo e determinação são fundamentais para o desenvolvimento de um conhecimento significativo.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lucio.inafuku\Desktop\Imagens\ShutterStock\shutterstock_65441973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830" y="190501"/>
            <a:ext cx="6095365" cy="406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ângulo 2"/>
          <p:cNvSpPr/>
          <p:nvPr/>
        </p:nvSpPr>
        <p:spPr>
          <a:xfrm>
            <a:off x="1349692" y="4257042"/>
            <a:ext cx="9565641" cy="240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Você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não está sozinho!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docentes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faculdade fazem parte do processo 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ensino-aprendizagem.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2"/>
          <p:cNvSpPr txBox="1">
            <a:spLocks noChangeArrowheads="1"/>
          </p:cNvSpPr>
          <p:nvPr/>
        </p:nvSpPr>
        <p:spPr bwMode="auto">
          <a:xfrm>
            <a:off x="282389" y="201706"/>
            <a:ext cx="56578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SEMPRE CONSULTE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informações</a:t>
            </a:r>
            <a:r>
              <a:rPr lang="pt-B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pt-B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orientações</a:t>
            </a:r>
            <a:r>
              <a:rPr lang="pt-B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r>
              <a:rPr lang="pt-B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pt-BR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Caixa de Texto 2"/>
          <p:cNvSpPr txBox="1">
            <a:spLocks noChangeArrowheads="1"/>
          </p:cNvSpPr>
          <p:nvPr/>
        </p:nvSpPr>
        <p:spPr bwMode="auto">
          <a:xfrm>
            <a:off x="282389" y="3500438"/>
            <a:ext cx="5297713" cy="32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pt-BR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São essenciais para você entender como a disciplina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funciona</a:t>
            </a:r>
            <a:r>
              <a:rPr lang="pt-B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202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Lucio Seisho Inafuku</dc:creator>
  <cp:keywords>EAD FCMSCSP;Faculdades de Ciências Médicas da Santa Casa de São Paulo</cp:keywords>
  <cp:lastModifiedBy>Oscar Alejandro Fabian D'Ambrosio</cp:lastModifiedBy>
  <cp:revision>54</cp:revision>
  <dcterms:created xsi:type="dcterms:W3CDTF">2018-08-20T18:39:22Z</dcterms:created>
  <dcterms:modified xsi:type="dcterms:W3CDTF">2018-08-24T15:00:14Z</dcterms:modified>
</cp:coreProperties>
</file>