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80" r:id="rId2"/>
    <p:sldId id="68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1B4A"/>
    <a:srgbClr val="42AFB6"/>
    <a:srgbClr val="C2C923"/>
    <a:srgbClr val="FCB414"/>
    <a:srgbClr val="007A7D"/>
    <a:srgbClr val="282F39"/>
    <a:srgbClr val="074D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46" autoAdjust="0"/>
    <p:restoredTop sz="94669" autoAdjust="0"/>
  </p:normalViewPr>
  <p:slideViewPr>
    <p:cSldViewPr snapToGrid="0">
      <p:cViewPr varScale="1">
        <p:scale>
          <a:sx n="69" d="100"/>
          <a:sy n="69" d="100"/>
        </p:scale>
        <p:origin x="4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43C7F-A3D0-42D5-80C5-0CFC3123C852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43E97-8024-441B-8A57-A71EFC9AFD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62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t>18/03/2019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peech Bubble: Oval 22">
            <a:extLst>
              <a:ext uri="{FF2B5EF4-FFF2-40B4-BE49-F238E27FC236}">
                <a16:creationId xmlns:a16="http://schemas.microsoft.com/office/drawing/2014/main" id="{487A8926-2D56-4DF8-9A02-3A7B465ED152}"/>
              </a:ext>
            </a:extLst>
          </p:cNvPr>
          <p:cNvSpPr/>
          <p:nvPr/>
        </p:nvSpPr>
        <p:spPr>
          <a:xfrm rot="10800000">
            <a:off x="1791615" y="492920"/>
            <a:ext cx="2341543" cy="1085622"/>
          </a:xfrm>
          <a:prstGeom prst="wedgeEllipseCallout">
            <a:avLst>
              <a:gd name="adj1" fmla="val 44941"/>
              <a:gd name="adj2" fmla="val -4314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C27ADB9D-E16E-4014-B0C5-A7B29CE7CF9E}"/>
              </a:ext>
            </a:extLst>
          </p:cNvPr>
          <p:cNvCxnSpPr>
            <a:cxnSpLocks/>
          </p:cNvCxnSpPr>
          <p:nvPr/>
        </p:nvCxnSpPr>
        <p:spPr>
          <a:xfrm>
            <a:off x="412473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607FF079-36AF-4829-9DA9-A75B9772B518}"/>
              </a:ext>
            </a:extLst>
          </p:cNvPr>
          <p:cNvCxnSpPr>
            <a:cxnSpLocks/>
          </p:cNvCxnSpPr>
          <p:nvPr/>
        </p:nvCxnSpPr>
        <p:spPr>
          <a:xfrm>
            <a:off x="8073886" y="-64605"/>
            <a:ext cx="0" cy="6922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6">
            <a:extLst>
              <a:ext uri="{FF2B5EF4-FFF2-40B4-BE49-F238E27FC236}">
                <a16:creationId xmlns:a16="http://schemas.microsoft.com/office/drawing/2014/main" id="{966CC0DC-1647-4309-BB30-E206BFA5226D}"/>
              </a:ext>
            </a:extLst>
          </p:cNvPr>
          <p:cNvSpPr txBox="1"/>
          <p:nvPr/>
        </p:nvSpPr>
        <p:spPr>
          <a:xfrm>
            <a:off x="1610631" y="679644"/>
            <a:ext cx="2639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sz="2000" b="1" i="1" dirty="0">
                <a:solidFill>
                  <a:srgbClr val="C00000"/>
                </a:solidFill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VOCÊ SABE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O QUE É</a:t>
            </a:r>
          </a:p>
          <a:p>
            <a:pPr lvl="0" algn="ctr"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DISFAGIA? </a:t>
            </a:r>
            <a:endParaRPr kumimoji="0" lang="en-GB" sz="20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Noto Sans" panose="020B0502040504020204"/>
              <a:ea typeface="Noto Sans Disp Light" panose="020B0402040504020204" pitchFamily="34"/>
              <a:cs typeface="Noto Sans Disp Light" panose="020B0402040504020204" pitchFamily="34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CE72D93-6ABE-4EE8-8F62-D39959D6F710}"/>
              </a:ext>
            </a:extLst>
          </p:cNvPr>
          <p:cNvSpPr txBox="1"/>
          <p:nvPr/>
        </p:nvSpPr>
        <p:spPr>
          <a:xfrm>
            <a:off x="4167468" y="1544186"/>
            <a:ext cx="38625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 Disfagia é a </a:t>
            </a:r>
            <a:r>
              <a:rPr lang="pt-BR" sz="1350" b="1" dirty="0"/>
              <a:t>dificuldade</a:t>
            </a:r>
            <a:r>
              <a:rPr lang="pt-BR" sz="1350" dirty="0"/>
              <a:t> para </a:t>
            </a:r>
            <a:r>
              <a:rPr lang="pt-BR" sz="1350" b="1" dirty="0"/>
              <a:t>engolir</a:t>
            </a:r>
            <a:r>
              <a:rPr lang="pt-BR" sz="1350" dirty="0"/>
              <a:t> os alimentos, líquidos e saliva, e toda alteração que possa ocorrer no caminho do alimento da boca até o estômago.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Essa dificuldade pode </a:t>
            </a:r>
            <a:r>
              <a:rPr lang="pt-BR" sz="1350" b="1" dirty="0"/>
              <a:t>impactar</a:t>
            </a:r>
            <a:r>
              <a:rPr lang="pt-BR" sz="1350" dirty="0"/>
              <a:t> na </a:t>
            </a:r>
            <a:r>
              <a:rPr lang="pt-BR" sz="1350" b="1" dirty="0"/>
              <a:t>nutrição</a:t>
            </a:r>
            <a:r>
              <a:rPr lang="pt-BR" sz="1350" dirty="0"/>
              <a:t>, </a:t>
            </a:r>
            <a:r>
              <a:rPr lang="pt-BR" sz="1350" b="1" dirty="0"/>
              <a:t>hidratação</a:t>
            </a:r>
            <a:r>
              <a:rPr lang="pt-BR" sz="1350" dirty="0"/>
              <a:t>, </a:t>
            </a:r>
            <a:r>
              <a:rPr lang="pt-BR" sz="1350" b="1" dirty="0"/>
              <a:t>segurança</a:t>
            </a:r>
            <a:r>
              <a:rPr lang="pt-BR" sz="1350" dirty="0"/>
              <a:t> na alimentação, qualidade de vida, e aumentar o risco de mortalidade devido as complicações, como a pneumonia aspirativa.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São </a:t>
            </a:r>
            <a:r>
              <a:rPr lang="pt-BR" sz="1350" b="1" dirty="0"/>
              <a:t>fatores de risco</a:t>
            </a:r>
            <a:r>
              <a:rPr lang="pt-BR" sz="1350" dirty="0"/>
              <a:t> para a disfagia: doenças neurológicas, demências, trauma de crânio e câncer, ingestão de drogas e também o processo de envelhecimento.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Bebês e idosos, nos dois lados extremos da vida são os mais afetados, mas não são os únicos!</a:t>
            </a:r>
          </a:p>
          <a:p>
            <a:pPr algn="just"/>
            <a:r>
              <a:rPr lang="pt-BR" sz="1350" b="1" dirty="0"/>
              <a:t>Fique atento:</a:t>
            </a:r>
          </a:p>
        </p:txBody>
      </p:sp>
      <p:sp>
        <p:nvSpPr>
          <p:cNvPr id="89" name="Freeform 5">
            <a:extLst>
              <a:ext uri="{FF2B5EF4-FFF2-40B4-BE49-F238E27FC236}">
                <a16:creationId xmlns:a16="http://schemas.microsoft.com/office/drawing/2014/main" id="{638F1078-E701-42D9-9AEA-485BF3338862}"/>
              </a:ext>
            </a:extLst>
          </p:cNvPr>
          <p:cNvSpPr>
            <a:spLocks/>
          </p:cNvSpPr>
          <p:nvPr/>
        </p:nvSpPr>
        <p:spPr bwMode="auto">
          <a:xfrm>
            <a:off x="2495388" y="4834853"/>
            <a:ext cx="1279104" cy="532426"/>
          </a:xfrm>
          <a:custGeom>
            <a:avLst/>
            <a:gdLst>
              <a:gd name="T0" fmla="*/ 1175 w 2283"/>
              <a:gd name="T1" fmla="*/ 0 h 830"/>
              <a:gd name="T2" fmla="*/ 1039 w 2283"/>
              <a:gd name="T3" fmla="*/ 9 h 830"/>
              <a:gd name="T4" fmla="*/ 794 w 2283"/>
              <a:gd name="T5" fmla="*/ 41 h 830"/>
              <a:gd name="T6" fmla="*/ 554 w 2283"/>
              <a:gd name="T7" fmla="*/ 120 h 830"/>
              <a:gd name="T8" fmla="*/ 281 w 2283"/>
              <a:gd name="T9" fmla="*/ 288 h 830"/>
              <a:gd name="T10" fmla="*/ 51 w 2283"/>
              <a:gd name="T11" fmla="*/ 637 h 830"/>
              <a:gd name="T12" fmla="*/ 0 w 2283"/>
              <a:gd name="T13" fmla="*/ 830 h 830"/>
              <a:gd name="T14" fmla="*/ 2283 w 2283"/>
              <a:gd name="T15" fmla="*/ 830 h 830"/>
              <a:gd name="T16" fmla="*/ 2183 w 2283"/>
              <a:gd name="T17" fmla="*/ 539 h 830"/>
              <a:gd name="T18" fmla="*/ 1948 w 2283"/>
              <a:gd name="T19" fmla="*/ 241 h 830"/>
              <a:gd name="T20" fmla="*/ 1364 w 2283"/>
              <a:gd name="T21" fmla="*/ 13 h 830"/>
              <a:gd name="T22" fmla="*/ 1175 w 2283"/>
              <a:gd name="T23" fmla="*/ 0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83" h="830">
                <a:moveTo>
                  <a:pt x="1175" y="0"/>
                </a:moveTo>
                <a:cubicBezTo>
                  <a:pt x="1130" y="0"/>
                  <a:pt x="1084" y="3"/>
                  <a:pt x="1039" y="9"/>
                </a:cubicBezTo>
                <a:cubicBezTo>
                  <a:pt x="954" y="18"/>
                  <a:pt x="874" y="22"/>
                  <a:pt x="794" y="41"/>
                </a:cubicBezTo>
                <a:cubicBezTo>
                  <a:pt x="710" y="60"/>
                  <a:pt x="634" y="88"/>
                  <a:pt x="554" y="120"/>
                </a:cubicBezTo>
                <a:cubicBezTo>
                  <a:pt x="451" y="157"/>
                  <a:pt x="361" y="218"/>
                  <a:pt x="281" y="288"/>
                </a:cubicBezTo>
                <a:cubicBezTo>
                  <a:pt x="173" y="386"/>
                  <a:pt x="98" y="502"/>
                  <a:pt x="51" y="637"/>
                </a:cubicBezTo>
                <a:cubicBezTo>
                  <a:pt x="26" y="700"/>
                  <a:pt x="10" y="765"/>
                  <a:pt x="0" y="830"/>
                </a:cubicBezTo>
                <a:cubicBezTo>
                  <a:pt x="2283" y="830"/>
                  <a:pt x="2283" y="830"/>
                  <a:pt x="2283" y="830"/>
                </a:cubicBezTo>
                <a:cubicBezTo>
                  <a:pt x="2264" y="729"/>
                  <a:pt x="2232" y="632"/>
                  <a:pt x="2183" y="539"/>
                </a:cubicBezTo>
                <a:cubicBezTo>
                  <a:pt x="2126" y="423"/>
                  <a:pt x="2046" y="325"/>
                  <a:pt x="1948" y="241"/>
                </a:cubicBezTo>
                <a:cubicBezTo>
                  <a:pt x="1778" y="102"/>
                  <a:pt x="1580" y="36"/>
                  <a:pt x="1364" y="13"/>
                </a:cubicBezTo>
                <a:cubicBezTo>
                  <a:pt x="1301" y="5"/>
                  <a:pt x="1238" y="0"/>
                  <a:pt x="1175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Freeform 6">
            <a:extLst>
              <a:ext uri="{FF2B5EF4-FFF2-40B4-BE49-F238E27FC236}">
                <a16:creationId xmlns:a16="http://schemas.microsoft.com/office/drawing/2014/main" id="{4AD9A13F-956D-4A33-B8D0-3D1DDEBBC319}"/>
              </a:ext>
            </a:extLst>
          </p:cNvPr>
          <p:cNvSpPr>
            <a:spLocks/>
          </p:cNvSpPr>
          <p:nvPr/>
        </p:nvSpPr>
        <p:spPr bwMode="auto">
          <a:xfrm>
            <a:off x="2490876" y="5367279"/>
            <a:ext cx="1436948" cy="480328"/>
          </a:xfrm>
          <a:custGeom>
            <a:avLst/>
            <a:gdLst>
              <a:gd name="T0" fmla="*/ 2303 w 2592"/>
              <a:gd name="T1" fmla="*/ 0 h 829"/>
              <a:gd name="T2" fmla="*/ 2303 w 2592"/>
              <a:gd name="T3" fmla="*/ 0 h 829"/>
              <a:gd name="T4" fmla="*/ 2303 w 2592"/>
              <a:gd name="T5" fmla="*/ 0 h 829"/>
              <a:gd name="T6" fmla="*/ 20 w 2592"/>
              <a:gd name="T7" fmla="*/ 0 h 829"/>
              <a:gd name="T8" fmla="*/ 20 w 2592"/>
              <a:gd name="T9" fmla="*/ 0 h 829"/>
              <a:gd name="T10" fmla="*/ 20 w 2592"/>
              <a:gd name="T11" fmla="*/ 0 h 829"/>
              <a:gd name="T12" fmla="*/ 9 w 2592"/>
              <a:gd name="T13" fmla="*/ 105 h 829"/>
              <a:gd name="T14" fmla="*/ 42 w 2592"/>
              <a:gd name="T15" fmla="*/ 533 h 829"/>
              <a:gd name="T16" fmla="*/ 132 w 2592"/>
              <a:gd name="T17" fmla="*/ 808 h 829"/>
              <a:gd name="T18" fmla="*/ 141 w 2592"/>
              <a:gd name="T19" fmla="*/ 829 h 829"/>
              <a:gd name="T20" fmla="*/ 141 w 2592"/>
              <a:gd name="T21" fmla="*/ 829 h 829"/>
              <a:gd name="T22" fmla="*/ 141 w 2592"/>
              <a:gd name="T23" fmla="*/ 829 h 829"/>
              <a:gd name="T24" fmla="*/ 2592 w 2592"/>
              <a:gd name="T25" fmla="*/ 829 h 829"/>
              <a:gd name="T26" fmla="*/ 2547 w 2592"/>
              <a:gd name="T27" fmla="*/ 710 h 829"/>
              <a:gd name="T28" fmla="*/ 2387 w 2592"/>
              <a:gd name="T29" fmla="*/ 412 h 829"/>
              <a:gd name="T30" fmla="*/ 2335 w 2592"/>
              <a:gd name="T31" fmla="*/ 245 h 829"/>
              <a:gd name="T32" fmla="*/ 2307 w 2592"/>
              <a:gd name="T33" fmla="*/ 16 h 829"/>
              <a:gd name="T34" fmla="*/ 2303 w 2592"/>
              <a:gd name="T35" fmla="*/ 0 h 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92" h="829">
                <a:moveTo>
                  <a:pt x="2303" y="0"/>
                </a:moveTo>
                <a:cubicBezTo>
                  <a:pt x="2303" y="0"/>
                  <a:pt x="2303" y="0"/>
                  <a:pt x="2303" y="0"/>
                </a:cubicBezTo>
                <a:cubicBezTo>
                  <a:pt x="2303" y="0"/>
                  <a:pt x="2303" y="0"/>
                  <a:pt x="2303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5" y="35"/>
                  <a:pt x="11" y="70"/>
                  <a:pt x="9" y="105"/>
                </a:cubicBezTo>
                <a:cubicBezTo>
                  <a:pt x="0" y="249"/>
                  <a:pt x="9" y="393"/>
                  <a:pt x="42" y="533"/>
                </a:cubicBezTo>
                <a:cubicBezTo>
                  <a:pt x="61" y="626"/>
                  <a:pt x="94" y="719"/>
                  <a:pt x="132" y="808"/>
                </a:cubicBezTo>
                <a:cubicBezTo>
                  <a:pt x="135" y="815"/>
                  <a:pt x="138" y="822"/>
                  <a:pt x="141" y="829"/>
                </a:cubicBezTo>
                <a:cubicBezTo>
                  <a:pt x="141" y="829"/>
                  <a:pt x="141" y="829"/>
                  <a:pt x="141" y="829"/>
                </a:cubicBezTo>
                <a:cubicBezTo>
                  <a:pt x="141" y="829"/>
                  <a:pt x="141" y="829"/>
                  <a:pt x="141" y="829"/>
                </a:cubicBezTo>
                <a:cubicBezTo>
                  <a:pt x="2592" y="829"/>
                  <a:pt x="2592" y="829"/>
                  <a:pt x="2592" y="829"/>
                </a:cubicBezTo>
                <a:cubicBezTo>
                  <a:pt x="2577" y="788"/>
                  <a:pt x="2567" y="747"/>
                  <a:pt x="2547" y="710"/>
                </a:cubicBezTo>
                <a:cubicBezTo>
                  <a:pt x="2495" y="612"/>
                  <a:pt x="2438" y="515"/>
                  <a:pt x="2387" y="412"/>
                </a:cubicBezTo>
                <a:cubicBezTo>
                  <a:pt x="2358" y="361"/>
                  <a:pt x="2335" y="310"/>
                  <a:pt x="2335" y="245"/>
                </a:cubicBezTo>
                <a:cubicBezTo>
                  <a:pt x="2330" y="170"/>
                  <a:pt x="2321" y="91"/>
                  <a:pt x="2307" y="16"/>
                </a:cubicBezTo>
                <a:cubicBezTo>
                  <a:pt x="2306" y="11"/>
                  <a:pt x="2304" y="5"/>
                  <a:pt x="2303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Freeform 8">
            <a:extLst>
              <a:ext uri="{FF2B5EF4-FFF2-40B4-BE49-F238E27FC236}">
                <a16:creationId xmlns:a16="http://schemas.microsoft.com/office/drawing/2014/main" id="{2E6C2566-B396-4AAD-8251-0E55B3DE4E85}"/>
              </a:ext>
            </a:extLst>
          </p:cNvPr>
          <p:cNvSpPr>
            <a:spLocks/>
          </p:cNvSpPr>
          <p:nvPr/>
        </p:nvSpPr>
        <p:spPr bwMode="auto">
          <a:xfrm>
            <a:off x="2686232" y="6242935"/>
            <a:ext cx="1114270" cy="536254"/>
          </a:xfrm>
          <a:custGeom>
            <a:avLst/>
            <a:gdLst>
              <a:gd name="T0" fmla="*/ 6 w 2017"/>
              <a:gd name="T1" fmla="*/ 0 h 829"/>
              <a:gd name="T2" fmla="*/ 0 w 2017"/>
              <a:gd name="T3" fmla="*/ 201 h 829"/>
              <a:gd name="T4" fmla="*/ 19 w 2017"/>
              <a:gd name="T5" fmla="*/ 233 h 829"/>
              <a:gd name="T6" fmla="*/ 250 w 2017"/>
              <a:gd name="T7" fmla="*/ 341 h 829"/>
              <a:gd name="T8" fmla="*/ 414 w 2017"/>
              <a:gd name="T9" fmla="*/ 420 h 829"/>
              <a:gd name="T10" fmla="*/ 655 w 2017"/>
              <a:gd name="T11" fmla="*/ 536 h 829"/>
              <a:gd name="T12" fmla="*/ 890 w 2017"/>
              <a:gd name="T13" fmla="*/ 648 h 829"/>
              <a:gd name="T14" fmla="*/ 1172 w 2017"/>
              <a:gd name="T15" fmla="*/ 778 h 829"/>
              <a:gd name="T16" fmla="*/ 1276 w 2017"/>
              <a:gd name="T17" fmla="*/ 829 h 829"/>
              <a:gd name="T18" fmla="*/ 1398 w 2017"/>
              <a:gd name="T19" fmla="*/ 122 h 829"/>
              <a:gd name="T20" fmla="*/ 1417 w 2017"/>
              <a:gd name="T21" fmla="*/ 126 h 829"/>
              <a:gd name="T22" fmla="*/ 1629 w 2017"/>
              <a:gd name="T23" fmla="*/ 150 h 829"/>
              <a:gd name="T24" fmla="*/ 1925 w 2017"/>
              <a:gd name="T25" fmla="*/ 136 h 829"/>
              <a:gd name="T26" fmla="*/ 1972 w 2017"/>
              <a:gd name="T27" fmla="*/ 112 h 829"/>
              <a:gd name="T28" fmla="*/ 2009 w 2017"/>
              <a:gd name="T29" fmla="*/ 0 h 829"/>
              <a:gd name="T30" fmla="*/ 6 w 2017"/>
              <a:gd name="T31" fmla="*/ 0 h 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17" h="829">
                <a:moveTo>
                  <a:pt x="6" y="0"/>
                </a:moveTo>
                <a:cubicBezTo>
                  <a:pt x="4" y="67"/>
                  <a:pt x="2" y="134"/>
                  <a:pt x="0" y="201"/>
                </a:cubicBezTo>
                <a:cubicBezTo>
                  <a:pt x="0" y="219"/>
                  <a:pt x="0" y="229"/>
                  <a:pt x="19" y="233"/>
                </a:cubicBezTo>
                <a:cubicBezTo>
                  <a:pt x="94" y="271"/>
                  <a:pt x="174" y="303"/>
                  <a:pt x="250" y="341"/>
                </a:cubicBezTo>
                <a:cubicBezTo>
                  <a:pt x="306" y="364"/>
                  <a:pt x="358" y="396"/>
                  <a:pt x="414" y="420"/>
                </a:cubicBezTo>
                <a:cubicBezTo>
                  <a:pt x="494" y="462"/>
                  <a:pt x="574" y="499"/>
                  <a:pt x="655" y="536"/>
                </a:cubicBezTo>
                <a:cubicBezTo>
                  <a:pt x="735" y="573"/>
                  <a:pt x="810" y="611"/>
                  <a:pt x="890" y="648"/>
                </a:cubicBezTo>
                <a:cubicBezTo>
                  <a:pt x="984" y="690"/>
                  <a:pt x="1078" y="736"/>
                  <a:pt x="1172" y="778"/>
                </a:cubicBezTo>
                <a:cubicBezTo>
                  <a:pt x="1205" y="797"/>
                  <a:pt x="1238" y="811"/>
                  <a:pt x="1276" y="829"/>
                </a:cubicBezTo>
                <a:cubicBezTo>
                  <a:pt x="1318" y="592"/>
                  <a:pt x="1361" y="359"/>
                  <a:pt x="1398" y="122"/>
                </a:cubicBezTo>
                <a:cubicBezTo>
                  <a:pt x="1408" y="122"/>
                  <a:pt x="1412" y="122"/>
                  <a:pt x="1417" y="126"/>
                </a:cubicBezTo>
                <a:cubicBezTo>
                  <a:pt x="1488" y="136"/>
                  <a:pt x="1558" y="145"/>
                  <a:pt x="1629" y="150"/>
                </a:cubicBezTo>
                <a:cubicBezTo>
                  <a:pt x="1728" y="159"/>
                  <a:pt x="1827" y="159"/>
                  <a:pt x="1925" y="136"/>
                </a:cubicBezTo>
                <a:cubicBezTo>
                  <a:pt x="1944" y="131"/>
                  <a:pt x="1958" y="126"/>
                  <a:pt x="1972" y="112"/>
                </a:cubicBezTo>
                <a:cubicBezTo>
                  <a:pt x="2007" y="83"/>
                  <a:pt x="2017" y="42"/>
                  <a:pt x="2009" y="0"/>
                </a:cubicBezTo>
                <a:lnTo>
                  <a:pt x="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Freeform 9">
            <a:extLst>
              <a:ext uri="{FF2B5EF4-FFF2-40B4-BE49-F238E27FC236}">
                <a16:creationId xmlns:a16="http://schemas.microsoft.com/office/drawing/2014/main" id="{D8A62B3A-0CAF-478B-A1F1-E9DAD180E246}"/>
              </a:ext>
            </a:extLst>
          </p:cNvPr>
          <p:cNvSpPr>
            <a:spLocks/>
          </p:cNvSpPr>
          <p:nvPr/>
        </p:nvSpPr>
        <p:spPr bwMode="auto">
          <a:xfrm>
            <a:off x="2561203" y="5836087"/>
            <a:ext cx="1385349" cy="407165"/>
          </a:xfrm>
          <a:custGeom>
            <a:avLst/>
            <a:gdLst>
              <a:gd name="T0" fmla="*/ 2451 w 2467"/>
              <a:gd name="T1" fmla="*/ 0 h 830"/>
              <a:gd name="T2" fmla="*/ 2451 w 2467"/>
              <a:gd name="T3" fmla="*/ 0 h 830"/>
              <a:gd name="T4" fmla="*/ 2451 w 2467"/>
              <a:gd name="T5" fmla="*/ 0 h 830"/>
              <a:gd name="T6" fmla="*/ 0 w 2467"/>
              <a:gd name="T7" fmla="*/ 0 h 830"/>
              <a:gd name="T8" fmla="*/ 217 w 2467"/>
              <a:gd name="T9" fmla="*/ 361 h 830"/>
              <a:gd name="T10" fmla="*/ 231 w 2467"/>
              <a:gd name="T11" fmla="*/ 388 h 830"/>
              <a:gd name="T12" fmla="*/ 236 w 2467"/>
              <a:gd name="T13" fmla="*/ 556 h 830"/>
              <a:gd name="T14" fmla="*/ 232 w 2467"/>
              <a:gd name="T15" fmla="*/ 830 h 830"/>
              <a:gd name="T16" fmla="*/ 2235 w 2467"/>
              <a:gd name="T17" fmla="*/ 830 h 830"/>
              <a:gd name="T18" fmla="*/ 2231 w 2467"/>
              <a:gd name="T19" fmla="*/ 817 h 830"/>
              <a:gd name="T20" fmla="*/ 2180 w 2467"/>
              <a:gd name="T21" fmla="*/ 663 h 830"/>
              <a:gd name="T22" fmla="*/ 2180 w 2467"/>
              <a:gd name="T23" fmla="*/ 640 h 830"/>
              <a:gd name="T24" fmla="*/ 2227 w 2467"/>
              <a:gd name="T25" fmla="*/ 505 h 830"/>
              <a:gd name="T26" fmla="*/ 2217 w 2467"/>
              <a:gd name="T27" fmla="*/ 472 h 830"/>
              <a:gd name="T28" fmla="*/ 2142 w 2467"/>
              <a:gd name="T29" fmla="*/ 402 h 830"/>
              <a:gd name="T30" fmla="*/ 2151 w 2467"/>
              <a:gd name="T31" fmla="*/ 388 h 830"/>
              <a:gd name="T32" fmla="*/ 2246 w 2467"/>
              <a:gd name="T33" fmla="*/ 328 h 830"/>
              <a:gd name="T34" fmla="*/ 2255 w 2467"/>
              <a:gd name="T35" fmla="*/ 305 h 830"/>
              <a:gd name="T36" fmla="*/ 2246 w 2467"/>
              <a:gd name="T37" fmla="*/ 235 h 830"/>
              <a:gd name="T38" fmla="*/ 2231 w 2467"/>
              <a:gd name="T39" fmla="*/ 128 h 830"/>
              <a:gd name="T40" fmla="*/ 2391 w 2467"/>
              <a:gd name="T41" fmla="*/ 109 h 830"/>
              <a:gd name="T42" fmla="*/ 2457 w 2467"/>
              <a:gd name="T43" fmla="*/ 16 h 830"/>
              <a:gd name="T44" fmla="*/ 2451 w 2467"/>
              <a:gd name="T45" fmla="*/ 0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467" h="830">
                <a:moveTo>
                  <a:pt x="2451" y="0"/>
                </a:moveTo>
                <a:cubicBezTo>
                  <a:pt x="2451" y="0"/>
                  <a:pt x="2451" y="0"/>
                  <a:pt x="2451" y="0"/>
                </a:cubicBezTo>
                <a:cubicBezTo>
                  <a:pt x="2451" y="0"/>
                  <a:pt x="2451" y="0"/>
                  <a:pt x="2451" y="0"/>
                </a:cubicBezTo>
                <a:cubicBezTo>
                  <a:pt x="0" y="0"/>
                  <a:pt x="0" y="0"/>
                  <a:pt x="0" y="0"/>
                </a:cubicBezTo>
                <a:cubicBezTo>
                  <a:pt x="55" y="128"/>
                  <a:pt x="128" y="250"/>
                  <a:pt x="217" y="361"/>
                </a:cubicBezTo>
                <a:cubicBezTo>
                  <a:pt x="226" y="365"/>
                  <a:pt x="231" y="379"/>
                  <a:pt x="231" y="388"/>
                </a:cubicBezTo>
                <a:cubicBezTo>
                  <a:pt x="236" y="444"/>
                  <a:pt x="236" y="500"/>
                  <a:pt x="236" y="556"/>
                </a:cubicBezTo>
                <a:cubicBezTo>
                  <a:pt x="236" y="647"/>
                  <a:pt x="234" y="739"/>
                  <a:pt x="232" y="830"/>
                </a:cubicBezTo>
                <a:cubicBezTo>
                  <a:pt x="2235" y="830"/>
                  <a:pt x="2235" y="830"/>
                  <a:pt x="2235" y="830"/>
                </a:cubicBezTo>
                <a:cubicBezTo>
                  <a:pt x="2234" y="825"/>
                  <a:pt x="2233" y="821"/>
                  <a:pt x="2231" y="817"/>
                </a:cubicBezTo>
                <a:cubicBezTo>
                  <a:pt x="2222" y="766"/>
                  <a:pt x="2198" y="714"/>
                  <a:pt x="2180" y="663"/>
                </a:cubicBezTo>
                <a:cubicBezTo>
                  <a:pt x="2180" y="654"/>
                  <a:pt x="2180" y="644"/>
                  <a:pt x="2180" y="640"/>
                </a:cubicBezTo>
                <a:cubicBezTo>
                  <a:pt x="2194" y="593"/>
                  <a:pt x="2208" y="547"/>
                  <a:pt x="2227" y="505"/>
                </a:cubicBezTo>
                <a:cubicBezTo>
                  <a:pt x="2231" y="491"/>
                  <a:pt x="2227" y="482"/>
                  <a:pt x="2217" y="472"/>
                </a:cubicBezTo>
                <a:cubicBezTo>
                  <a:pt x="2194" y="449"/>
                  <a:pt x="2166" y="426"/>
                  <a:pt x="2142" y="402"/>
                </a:cubicBezTo>
                <a:cubicBezTo>
                  <a:pt x="2147" y="393"/>
                  <a:pt x="2151" y="393"/>
                  <a:pt x="2151" y="388"/>
                </a:cubicBezTo>
                <a:cubicBezTo>
                  <a:pt x="2184" y="370"/>
                  <a:pt x="2213" y="347"/>
                  <a:pt x="2246" y="328"/>
                </a:cubicBezTo>
                <a:cubicBezTo>
                  <a:pt x="2250" y="323"/>
                  <a:pt x="2255" y="314"/>
                  <a:pt x="2255" y="305"/>
                </a:cubicBezTo>
                <a:cubicBezTo>
                  <a:pt x="2255" y="281"/>
                  <a:pt x="2250" y="258"/>
                  <a:pt x="2246" y="235"/>
                </a:cubicBezTo>
                <a:cubicBezTo>
                  <a:pt x="2241" y="198"/>
                  <a:pt x="2236" y="160"/>
                  <a:pt x="2231" y="128"/>
                </a:cubicBezTo>
                <a:cubicBezTo>
                  <a:pt x="2288" y="118"/>
                  <a:pt x="2340" y="114"/>
                  <a:pt x="2391" y="109"/>
                </a:cubicBezTo>
                <a:cubicBezTo>
                  <a:pt x="2448" y="100"/>
                  <a:pt x="2467" y="72"/>
                  <a:pt x="2457" y="16"/>
                </a:cubicBezTo>
                <a:cubicBezTo>
                  <a:pt x="2455" y="11"/>
                  <a:pt x="2453" y="5"/>
                  <a:pt x="2451" y="0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3" name="Conector reto 92">
            <a:extLst>
              <a:ext uri="{FF2B5EF4-FFF2-40B4-BE49-F238E27FC236}">
                <a16:creationId xmlns:a16="http://schemas.microsoft.com/office/drawing/2014/main" id="{B53387C8-031D-4D92-A390-DDE5A2317876}"/>
              </a:ext>
            </a:extLst>
          </p:cNvPr>
          <p:cNvCxnSpPr>
            <a:cxnSpLocks/>
          </p:cNvCxnSpPr>
          <p:nvPr/>
        </p:nvCxnSpPr>
        <p:spPr>
          <a:xfrm flipH="1">
            <a:off x="527683" y="5348888"/>
            <a:ext cx="1814373" cy="1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97" name="Group 198">
            <a:extLst>
              <a:ext uri="{FF2B5EF4-FFF2-40B4-BE49-F238E27FC236}">
                <a16:creationId xmlns:a16="http://schemas.microsoft.com/office/drawing/2014/main" id="{7CE5BBAE-A708-469D-A7F7-E2617D1CFD08}"/>
              </a:ext>
            </a:extLst>
          </p:cNvPr>
          <p:cNvGrpSpPr/>
          <p:nvPr/>
        </p:nvGrpSpPr>
        <p:grpSpPr>
          <a:xfrm>
            <a:off x="299856" y="5880827"/>
            <a:ext cx="210143" cy="346330"/>
            <a:chOff x="4952489" y="1117582"/>
            <a:chExt cx="650964" cy="1755718"/>
          </a:xfrm>
        </p:grpSpPr>
        <p:sp>
          <p:nvSpPr>
            <p:cNvPr id="98" name="Freeform 104">
              <a:extLst>
                <a:ext uri="{FF2B5EF4-FFF2-40B4-BE49-F238E27FC236}">
                  <a16:creationId xmlns:a16="http://schemas.microsoft.com/office/drawing/2014/main" id="{1F5B47AF-59E5-428D-B644-29C531A083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2489" y="1410978"/>
              <a:ext cx="650964" cy="1462322"/>
            </a:xfrm>
            <a:custGeom>
              <a:avLst/>
              <a:gdLst>
                <a:gd name="T0" fmla="*/ 236 w 327"/>
                <a:gd name="T1" fmla="*/ 133 h 711"/>
                <a:gd name="T2" fmla="*/ 238 w 327"/>
                <a:gd name="T3" fmla="*/ 254 h 711"/>
                <a:gd name="T4" fmla="*/ 260 w 327"/>
                <a:gd name="T5" fmla="*/ 374 h 711"/>
                <a:gd name="T6" fmla="*/ 238 w 327"/>
                <a:gd name="T7" fmla="*/ 376 h 711"/>
                <a:gd name="T8" fmla="*/ 237 w 327"/>
                <a:gd name="T9" fmla="*/ 394 h 711"/>
                <a:gd name="T10" fmla="*/ 237 w 327"/>
                <a:gd name="T11" fmla="*/ 674 h 711"/>
                <a:gd name="T12" fmla="*/ 207 w 327"/>
                <a:gd name="T13" fmla="*/ 710 h 711"/>
                <a:gd name="T14" fmla="*/ 173 w 327"/>
                <a:gd name="T15" fmla="*/ 674 h 711"/>
                <a:gd name="T16" fmla="*/ 173 w 327"/>
                <a:gd name="T17" fmla="*/ 404 h 711"/>
                <a:gd name="T18" fmla="*/ 173 w 327"/>
                <a:gd name="T19" fmla="*/ 388 h 711"/>
                <a:gd name="T20" fmla="*/ 163 w 327"/>
                <a:gd name="T21" fmla="*/ 375 h 711"/>
                <a:gd name="T22" fmla="*/ 153 w 327"/>
                <a:gd name="T23" fmla="*/ 389 h 711"/>
                <a:gd name="T24" fmla="*/ 154 w 327"/>
                <a:gd name="T25" fmla="*/ 655 h 711"/>
                <a:gd name="T26" fmla="*/ 153 w 327"/>
                <a:gd name="T27" fmla="*/ 679 h 711"/>
                <a:gd name="T28" fmla="*/ 126 w 327"/>
                <a:gd name="T29" fmla="*/ 710 h 711"/>
                <a:gd name="T30" fmla="*/ 92 w 327"/>
                <a:gd name="T31" fmla="*/ 684 h 711"/>
                <a:gd name="T32" fmla="*/ 91 w 327"/>
                <a:gd name="T33" fmla="*/ 666 h 711"/>
                <a:gd name="T34" fmla="*/ 91 w 327"/>
                <a:gd name="T35" fmla="*/ 399 h 711"/>
                <a:gd name="T36" fmla="*/ 68 w 327"/>
                <a:gd name="T37" fmla="*/ 374 h 711"/>
                <a:gd name="T38" fmla="*/ 95 w 327"/>
                <a:gd name="T39" fmla="*/ 127 h 711"/>
                <a:gd name="T40" fmla="*/ 89 w 327"/>
                <a:gd name="T41" fmla="*/ 145 h 711"/>
                <a:gd name="T42" fmla="*/ 61 w 327"/>
                <a:gd name="T43" fmla="*/ 297 h 711"/>
                <a:gd name="T44" fmla="*/ 28 w 327"/>
                <a:gd name="T45" fmla="*/ 325 h 711"/>
                <a:gd name="T46" fmla="*/ 3 w 327"/>
                <a:gd name="T47" fmla="*/ 287 h 711"/>
                <a:gd name="T48" fmla="*/ 21 w 327"/>
                <a:gd name="T49" fmla="*/ 188 h 711"/>
                <a:gd name="T50" fmla="*/ 42 w 327"/>
                <a:gd name="T51" fmla="*/ 66 h 711"/>
                <a:gd name="T52" fmla="*/ 121 w 327"/>
                <a:gd name="T53" fmla="*/ 7 h 711"/>
                <a:gd name="T54" fmla="*/ 132 w 327"/>
                <a:gd name="T55" fmla="*/ 14 h 711"/>
                <a:gd name="T56" fmla="*/ 190 w 327"/>
                <a:gd name="T57" fmla="*/ 18 h 711"/>
                <a:gd name="T58" fmla="*/ 207 w 327"/>
                <a:gd name="T59" fmla="*/ 7 h 711"/>
                <a:gd name="T60" fmla="*/ 247 w 327"/>
                <a:gd name="T61" fmla="*/ 14 h 711"/>
                <a:gd name="T62" fmla="*/ 285 w 327"/>
                <a:gd name="T63" fmla="*/ 68 h 711"/>
                <a:gd name="T64" fmla="*/ 319 w 327"/>
                <a:gd name="T65" fmla="*/ 254 h 711"/>
                <a:gd name="T66" fmla="*/ 325 w 327"/>
                <a:gd name="T67" fmla="*/ 290 h 711"/>
                <a:gd name="T68" fmla="*/ 299 w 327"/>
                <a:gd name="T69" fmla="*/ 326 h 711"/>
                <a:gd name="T70" fmla="*/ 265 w 327"/>
                <a:gd name="T71" fmla="*/ 297 h 711"/>
                <a:gd name="T72" fmla="*/ 236 w 327"/>
                <a:gd name="T73" fmla="*/ 133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711">
                  <a:moveTo>
                    <a:pt x="236" y="133"/>
                  </a:moveTo>
                  <a:cubicBezTo>
                    <a:pt x="230" y="173"/>
                    <a:pt x="230" y="213"/>
                    <a:pt x="238" y="254"/>
                  </a:cubicBezTo>
                  <a:cubicBezTo>
                    <a:pt x="245" y="293"/>
                    <a:pt x="253" y="333"/>
                    <a:pt x="260" y="374"/>
                  </a:cubicBezTo>
                  <a:cubicBezTo>
                    <a:pt x="253" y="374"/>
                    <a:pt x="246" y="375"/>
                    <a:pt x="238" y="376"/>
                  </a:cubicBezTo>
                  <a:cubicBezTo>
                    <a:pt x="238" y="382"/>
                    <a:pt x="237" y="388"/>
                    <a:pt x="237" y="394"/>
                  </a:cubicBezTo>
                  <a:cubicBezTo>
                    <a:pt x="237" y="487"/>
                    <a:pt x="237" y="580"/>
                    <a:pt x="237" y="674"/>
                  </a:cubicBezTo>
                  <a:cubicBezTo>
                    <a:pt x="237" y="695"/>
                    <a:pt x="225" y="709"/>
                    <a:pt x="207" y="710"/>
                  </a:cubicBezTo>
                  <a:cubicBezTo>
                    <a:pt x="186" y="710"/>
                    <a:pt x="173" y="696"/>
                    <a:pt x="173" y="674"/>
                  </a:cubicBezTo>
                  <a:cubicBezTo>
                    <a:pt x="173" y="584"/>
                    <a:pt x="173" y="494"/>
                    <a:pt x="173" y="404"/>
                  </a:cubicBezTo>
                  <a:cubicBezTo>
                    <a:pt x="173" y="399"/>
                    <a:pt x="173" y="393"/>
                    <a:pt x="173" y="388"/>
                  </a:cubicBezTo>
                  <a:cubicBezTo>
                    <a:pt x="173" y="381"/>
                    <a:pt x="173" y="375"/>
                    <a:pt x="163" y="375"/>
                  </a:cubicBezTo>
                  <a:cubicBezTo>
                    <a:pt x="152" y="375"/>
                    <a:pt x="153" y="382"/>
                    <a:pt x="153" y="389"/>
                  </a:cubicBezTo>
                  <a:cubicBezTo>
                    <a:pt x="153" y="477"/>
                    <a:pt x="154" y="566"/>
                    <a:pt x="154" y="655"/>
                  </a:cubicBezTo>
                  <a:cubicBezTo>
                    <a:pt x="154" y="663"/>
                    <a:pt x="154" y="671"/>
                    <a:pt x="153" y="679"/>
                  </a:cubicBezTo>
                  <a:cubicBezTo>
                    <a:pt x="153" y="696"/>
                    <a:pt x="141" y="708"/>
                    <a:pt x="126" y="710"/>
                  </a:cubicBezTo>
                  <a:cubicBezTo>
                    <a:pt x="108" y="711"/>
                    <a:pt x="95" y="701"/>
                    <a:pt x="92" y="684"/>
                  </a:cubicBezTo>
                  <a:cubicBezTo>
                    <a:pt x="91" y="678"/>
                    <a:pt x="91" y="672"/>
                    <a:pt x="91" y="666"/>
                  </a:cubicBezTo>
                  <a:cubicBezTo>
                    <a:pt x="91" y="577"/>
                    <a:pt x="91" y="488"/>
                    <a:pt x="91" y="399"/>
                  </a:cubicBezTo>
                  <a:cubicBezTo>
                    <a:pt x="91" y="371"/>
                    <a:pt x="93" y="377"/>
                    <a:pt x="68" y="374"/>
                  </a:cubicBezTo>
                  <a:cubicBezTo>
                    <a:pt x="79" y="292"/>
                    <a:pt x="105" y="212"/>
                    <a:pt x="95" y="127"/>
                  </a:cubicBezTo>
                  <a:cubicBezTo>
                    <a:pt x="93" y="133"/>
                    <a:pt x="90" y="139"/>
                    <a:pt x="89" y="145"/>
                  </a:cubicBezTo>
                  <a:cubicBezTo>
                    <a:pt x="79" y="195"/>
                    <a:pt x="71" y="246"/>
                    <a:pt x="61" y="297"/>
                  </a:cubicBezTo>
                  <a:cubicBezTo>
                    <a:pt x="58" y="315"/>
                    <a:pt x="42" y="328"/>
                    <a:pt x="28" y="325"/>
                  </a:cubicBezTo>
                  <a:cubicBezTo>
                    <a:pt x="10" y="323"/>
                    <a:pt x="0" y="308"/>
                    <a:pt x="3" y="287"/>
                  </a:cubicBezTo>
                  <a:cubicBezTo>
                    <a:pt x="8" y="254"/>
                    <a:pt x="15" y="221"/>
                    <a:pt x="21" y="188"/>
                  </a:cubicBezTo>
                  <a:cubicBezTo>
                    <a:pt x="28" y="147"/>
                    <a:pt x="36" y="107"/>
                    <a:pt x="42" y="66"/>
                  </a:cubicBezTo>
                  <a:cubicBezTo>
                    <a:pt x="47" y="29"/>
                    <a:pt x="85" y="0"/>
                    <a:pt x="121" y="7"/>
                  </a:cubicBezTo>
                  <a:cubicBezTo>
                    <a:pt x="125" y="7"/>
                    <a:pt x="129" y="11"/>
                    <a:pt x="132" y="14"/>
                  </a:cubicBezTo>
                  <a:cubicBezTo>
                    <a:pt x="146" y="30"/>
                    <a:pt x="174" y="32"/>
                    <a:pt x="190" y="18"/>
                  </a:cubicBezTo>
                  <a:cubicBezTo>
                    <a:pt x="195" y="14"/>
                    <a:pt x="201" y="7"/>
                    <a:pt x="207" y="7"/>
                  </a:cubicBezTo>
                  <a:cubicBezTo>
                    <a:pt x="220" y="7"/>
                    <a:pt x="235" y="8"/>
                    <a:pt x="247" y="14"/>
                  </a:cubicBezTo>
                  <a:cubicBezTo>
                    <a:pt x="269" y="24"/>
                    <a:pt x="281" y="43"/>
                    <a:pt x="285" y="68"/>
                  </a:cubicBezTo>
                  <a:cubicBezTo>
                    <a:pt x="296" y="130"/>
                    <a:pt x="308" y="192"/>
                    <a:pt x="319" y="254"/>
                  </a:cubicBezTo>
                  <a:cubicBezTo>
                    <a:pt x="322" y="266"/>
                    <a:pt x="324" y="278"/>
                    <a:pt x="325" y="290"/>
                  </a:cubicBezTo>
                  <a:cubicBezTo>
                    <a:pt x="327" y="307"/>
                    <a:pt x="315" y="324"/>
                    <a:pt x="299" y="326"/>
                  </a:cubicBezTo>
                  <a:cubicBezTo>
                    <a:pt x="284" y="327"/>
                    <a:pt x="268" y="313"/>
                    <a:pt x="265" y="297"/>
                  </a:cubicBezTo>
                  <a:cubicBezTo>
                    <a:pt x="256" y="242"/>
                    <a:pt x="246" y="187"/>
                    <a:pt x="236" y="1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99" name="Freeform 123">
              <a:extLst>
                <a:ext uri="{FF2B5EF4-FFF2-40B4-BE49-F238E27FC236}">
                  <a16:creationId xmlns:a16="http://schemas.microsoft.com/office/drawing/2014/main" id="{92AB0D11-2045-40BA-AF72-28D295E645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0023" y="1117582"/>
              <a:ext cx="255897" cy="256139"/>
            </a:xfrm>
            <a:custGeom>
              <a:avLst/>
              <a:gdLst>
                <a:gd name="T0" fmla="*/ 64 w 129"/>
                <a:gd name="T1" fmla="*/ 124 h 125"/>
                <a:gd name="T2" fmla="*/ 1 w 129"/>
                <a:gd name="T3" fmla="*/ 61 h 125"/>
                <a:gd name="T4" fmla="*/ 65 w 129"/>
                <a:gd name="T5" fmla="*/ 0 h 125"/>
                <a:gd name="T6" fmla="*/ 129 w 129"/>
                <a:gd name="T7" fmla="*/ 63 h 125"/>
                <a:gd name="T8" fmla="*/ 64 w 129"/>
                <a:gd name="T9" fmla="*/ 12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125">
                  <a:moveTo>
                    <a:pt x="64" y="124"/>
                  </a:moveTo>
                  <a:cubicBezTo>
                    <a:pt x="30" y="124"/>
                    <a:pt x="0" y="94"/>
                    <a:pt x="1" y="61"/>
                  </a:cubicBezTo>
                  <a:cubicBezTo>
                    <a:pt x="2" y="27"/>
                    <a:pt x="30" y="0"/>
                    <a:pt x="65" y="0"/>
                  </a:cubicBezTo>
                  <a:cubicBezTo>
                    <a:pt x="100" y="0"/>
                    <a:pt x="129" y="29"/>
                    <a:pt x="129" y="63"/>
                  </a:cubicBezTo>
                  <a:cubicBezTo>
                    <a:pt x="128" y="96"/>
                    <a:pt x="98" y="125"/>
                    <a:pt x="64" y="1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00" name="Group 204">
            <a:extLst>
              <a:ext uri="{FF2B5EF4-FFF2-40B4-BE49-F238E27FC236}">
                <a16:creationId xmlns:a16="http://schemas.microsoft.com/office/drawing/2014/main" id="{BE6CC26D-B847-4D0E-9885-64B5D4E1ED9B}"/>
              </a:ext>
            </a:extLst>
          </p:cNvPr>
          <p:cNvGrpSpPr/>
          <p:nvPr/>
        </p:nvGrpSpPr>
        <p:grpSpPr>
          <a:xfrm>
            <a:off x="318795" y="6282083"/>
            <a:ext cx="210143" cy="380039"/>
            <a:chOff x="7951408" y="4305351"/>
            <a:chExt cx="893392" cy="1779002"/>
          </a:xfrm>
        </p:grpSpPr>
        <p:sp>
          <p:nvSpPr>
            <p:cNvPr id="101" name="Freeform 96">
              <a:extLst>
                <a:ext uri="{FF2B5EF4-FFF2-40B4-BE49-F238E27FC236}">
                  <a16:creationId xmlns:a16="http://schemas.microsoft.com/office/drawing/2014/main" id="{DF09E5BE-B8AB-478B-8B34-6061F0166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1408" y="4575461"/>
              <a:ext cx="893392" cy="1508892"/>
            </a:xfrm>
            <a:custGeom>
              <a:avLst/>
              <a:gdLst>
                <a:gd name="T0" fmla="*/ 416 w 450"/>
                <a:gd name="T1" fmla="*/ 340 h 734"/>
                <a:gd name="T2" fmla="*/ 445 w 450"/>
                <a:gd name="T3" fmla="*/ 382 h 734"/>
                <a:gd name="T4" fmla="*/ 444 w 450"/>
                <a:gd name="T5" fmla="*/ 699 h 734"/>
                <a:gd name="T6" fmla="*/ 436 w 450"/>
                <a:gd name="T7" fmla="*/ 723 h 734"/>
                <a:gd name="T8" fmla="*/ 429 w 450"/>
                <a:gd name="T9" fmla="*/ 704 h 734"/>
                <a:gd name="T10" fmla="*/ 429 w 450"/>
                <a:gd name="T11" fmla="*/ 598 h 734"/>
                <a:gd name="T12" fmla="*/ 429 w 450"/>
                <a:gd name="T13" fmla="*/ 382 h 734"/>
                <a:gd name="T14" fmla="*/ 416 w 450"/>
                <a:gd name="T15" fmla="*/ 357 h 734"/>
                <a:gd name="T16" fmla="*/ 392 w 450"/>
                <a:gd name="T17" fmla="*/ 378 h 734"/>
                <a:gd name="T18" fmla="*/ 387 w 450"/>
                <a:gd name="T19" fmla="*/ 359 h 734"/>
                <a:gd name="T20" fmla="*/ 405 w 450"/>
                <a:gd name="T21" fmla="*/ 342 h 734"/>
                <a:gd name="T22" fmla="*/ 373 w 450"/>
                <a:gd name="T23" fmla="*/ 320 h 734"/>
                <a:gd name="T24" fmla="*/ 304 w 450"/>
                <a:gd name="T25" fmla="*/ 253 h 734"/>
                <a:gd name="T26" fmla="*/ 295 w 450"/>
                <a:gd name="T27" fmla="*/ 229 h 734"/>
                <a:gd name="T28" fmla="*/ 294 w 450"/>
                <a:gd name="T29" fmla="*/ 128 h 734"/>
                <a:gd name="T30" fmla="*/ 289 w 450"/>
                <a:gd name="T31" fmla="*/ 113 h 734"/>
                <a:gd name="T32" fmla="*/ 283 w 450"/>
                <a:gd name="T33" fmla="*/ 128 h 734"/>
                <a:gd name="T34" fmla="*/ 283 w 450"/>
                <a:gd name="T35" fmla="*/ 670 h 734"/>
                <a:gd name="T36" fmla="*/ 255 w 450"/>
                <a:gd name="T37" fmla="*/ 720 h 734"/>
                <a:gd name="T38" fmla="*/ 195 w 450"/>
                <a:gd name="T39" fmla="*/ 681 h 734"/>
                <a:gd name="T40" fmla="*/ 194 w 450"/>
                <a:gd name="T41" fmla="*/ 634 h 734"/>
                <a:gd name="T42" fmla="*/ 194 w 450"/>
                <a:gd name="T43" fmla="*/ 403 h 734"/>
                <a:gd name="T44" fmla="*/ 186 w 450"/>
                <a:gd name="T45" fmla="*/ 388 h 734"/>
                <a:gd name="T46" fmla="*/ 173 w 450"/>
                <a:gd name="T47" fmla="*/ 401 h 734"/>
                <a:gd name="T48" fmla="*/ 173 w 450"/>
                <a:gd name="T49" fmla="*/ 515 h 734"/>
                <a:gd name="T50" fmla="*/ 173 w 450"/>
                <a:gd name="T51" fmla="*/ 679 h 734"/>
                <a:gd name="T52" fmla="*/ 112 w 450"/>
                <a:gd name="T53" fmla="*/ 719 h 734"/>
                <a:gd name="T54" fmla="*/ 92 w 450"/>
                <a:gd name="T55" fmla="*/ 695 h 734"/>
                <a:gd name="T56" fmla="*/ 87 w 450"/>
                <a:gd name="T57" fmla="*/ 664 h 734"/>
                <a:gd name="T58" fmla="*/ 86 w 450"/>
                <a:gd name="T59" fmla="*/ 129 h 734"/>
                <a:gd name="T60" fmla="*/ 74 w 450"/>
                <a:gd name="T61" fmla="*/ 113 h 734"/>
                <a:gd name="T62" fmla="*/ 73 w 450"/>
                <a:gd name="T63" fmla="*/ 131 h 734"/>
                <a:gd name="T64" fmla="*/ 72 w 450"/>
                <a:gd name="T65" fmla="*/ 318 h 734"/>
                <a:gd name="T66" fmla="*/ 65 w 450"/>
                <a:gd name="T67" fmla="*/ 347 h 734"/>
                <a:gd name="T68" fmla="*/ 31 w 450"/>
                <a:gd name="T69" fmla="*/ 363 h 734"/>
                <a:gd name="T70" fmla="*/ 3 w 450"/>
                <a:gd name="T71" fmla="*/ 330 h 734"/>
                <a:gd name="T72" fmla="*/ 3 w 450"/>
                <a:gd name="T73" fmla="*/ 197 h 734"/>
                <a:gd name="T74" fmla="*/ 3 w 450"/>
                <a:gd name="T75" fmla="*/ 89 h 734"/>
                <a:gd name="T76" fmla="*/ 92 w 450"/>
                <a:gd name="T77" fmla="*/ 1 h 734"/>
                <a:gd name="T78" fmla="*/ 107 w 450"/>
                <a:gd name="T79" fmla="*/ 1 h 734"/>
                <a:gd name="T80" fmla="*/ 146 w 450"/>
                <a:gd name="T81" fmla="*/ 18 h 734"/>
                <a:gd name="T82" fmla="*/ 228 w 450"/>
                <a:gd name="T83" fmla="*/ 10 h 734"/>
                <a:gd name="T84" fmla="*/ 243 w 450"/>
                <a:gd name="T85" fmla="*/ 1 h 734"/>
                <a:gd name="T86" fmla="*/ 313 w 450"/>
                <a:gd name="T87" fmla="*/ 9 h 734"/>
                <a:gd name="T88" fmla="*/ 362 w 450"/>
                <a:gd name="T89" fmla="*/ 84 h 734"/>
                <a:gd name="T90" fmla="*/ 361 w 450"/>
                <a:gd name="T91" fmla="*/ 198 h 734"/>
                <a:gd name="T92" fmla="*/ 373 w 450"/>
                <a:gd name="T93" fmla="*/ 224 h 734"/>
                <a:gd name="T94" fmla="*/ 426 w 450"/>
                <a:gd name="T95" fmla="*/ 276 h 734"/>
                <a:gd name="T96" fmla="*/ 416 w 450"/>
                <a:gd name="T97" fmla="*/ 340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0" h="734">
                  <a:moveTo>
                    <a:pt x="416" y="340"/>
                  </a:moveTo>
                  <a:cubicBezTo>
                    <a:pt x="442" y="344"/>
                    <a:pt x="445" y="361"/>
                    <a:pt x="445" y="382"/>
                  </a:cubicBezTo>
                  <a:cubicBezTo>
                    <a:pt x="444" y="487"/>
                    <a:pt x="444" y="593"/>
                    <a:pt x="444" y="699"/>
                  </a:cubicBezTo>
                  <a:cubicBezTo>
                    <a:pt x="444" y="700"/>
                    <a:pt x="445" y="723"/>
                    <a:pt x="436" y="723"/>
                  </a:cubicBezTo>
                  <a:cubicBezTo>
                    <a:pt x="430" y="723"/>
                    <a:pt x="429" y="711"/>
                    <a:pt x="429" y="704"/>
                  </a:cubicBezTo>
                  <a:cubicBezTo>
                    <a:pt x="429" y="669"/>
                    <a:pt x="429" y="634"/>
                    <a:pt x="429" y="598"/>
                  </a:cubicBezTo>
                  <a:cubicBezTo>
                    <a:pt x="429" y="526"/>
                    <a:pt x="429" y="454"/>
                    <a:pt x="429" y="382"/>
                  </a:cubicBezTo>
                  <a:cubicBezTo>
                    <a:pt x="429" y="378"/>
                    <a:pt x="428" y="358"/>
                    <a:pt x="416" y="357"/>
                  </a:cubicBezTo>
                  <a:cubicBezTo>
                    <a:pt x="403" y="356"/>
                    <a:pt x="400" y="378"/>
                    <a:pt x="392" y="378"/>
                  </a:cubicBezTo>
                  <a:cubicBezTo>
                    <a:pt x="386" y="379"/>
                    <a:pt x="382" y="370"/>
                    <a:pt x="387" y="359"/>
                  </a:cubicBezTo>
                  <a:cubicBezTo>
                    <a:pt x="391" y="350"/>
                    <a:pt x="397" y="345"/>
                    <a:pt x="405" y="342"/>
                  </a:cubicBezTo>
                  <a:cubicBezTo>
                    <a:pt x="394" y="335"/>
                    <a:pt x="382" y="329"/>
                    <a:pt x="373" y="320"/>
                  </a:cubicBezTo>
                  <a:cubicBezTo>
                    <a:pt x="349" y="299"/>
                    <a:pt x="327" y="276"/>
                    <a:pt x="304" y="253"/>
                  </a:cubicBezTo>
                  <a:cubicBezTo>
                    <a:pt x="299" y="248"/>
                    <a:pt x="295" y="238"/>
                    <a:pt x="295" y="229"/>
                  </a:cubicBezTo>
                  <a:cubicBezTo>
                    <a:pt x="294" y="196"/>
                    <a:pt x="295" y="162"/>
                    <a:pt x="294" y="128"/>
                  </a:cubicBezTo>
                  <a:cubicBezTo>
                    <a:pt x="294" y="123"/>
                    <a:pt x="291" y="118"/>
                    <a:pt x="289" y="113"/>
                  </a:cubicBezTo>
                  <a:cubicBezTo>
                    <a:pt x="287" y="118"/>
                    <a:pt x="283" y="123"/>
                    <a:pt x="283" y="128"/>
                  </a:cubicBezTo>
                  <a:cubicBezTo>
                    <a:pt x="283" y="309"/>
                    <a:pt x="283" y="490"/>
                    <a:pt x="283" y="670"/>
                  </a:cubicBezTo>
                  <a:cubicBezTo>
                    <a:pt x="283" y="692"/>
                    <a:pt x="276" y="711"/>
                    <a:pt x="255" y="720"/>
                  </a:cubicBezTo>
                  <a:cubicBezTo>
                    <a:pt x="227" y="733"/>
                    <a:pt x="197" y="714"/>
                    <a:pt x="195" y="681"/>
                  </a:cubicBezTo>
                  <a:cubicBezTo>
                    <a:pt x="194" y="666"/>
                    <a:pt x="194" y="650"/>
                    <a:pt x="194" y="634"/>
                  </a:cubicBezTo>
                  <a:cubicBezTo>
                    <a:pt x="194" y="557"/>
                    <a:pt x="194" y="480"/>
                    <a:pt x="194" y="403"/>
                  </a:cubicBezTo>
                  <a:cubicBezTo>
                    <a:pt x="194" y="397"/>
                    <a:pt x="197" y="389"/>
                    <a:pt x="186" y="388"/>
                  </a:cubicBezTo>
                  <a:cubicBezTo>
                    <a:pt x="176" y="387"/>
                    <a:pt x="173" y="391"/>
                    <a:pt x="173" y="401"/>
                  </a:cubicBezTo>
                  <a:cubicBezTo>
                    <a:pt x="173" y="439"/>
                    <a:pt x="173" y="477"/>
                    <a:pt x="173" y="515"/>
                  </a:cubicBezTo>
                  <a:cubicBezTo>
                    <a:pt x="173" y="569"/>
                    <a:pt x="173" y="624"/>
                    <a:pt x="173" y="679"/>
                  </a:cubicBezTo>
                  <a:cubicBezTo>
                    <a:pt x="172" y="714"/>
                    <a:pt x="141" y="734"/>
                    <a:pt x="112" y="719"/>
                  </a:cubicBezTo>
                  <a:cubicBezTo>
                    <a:pt x="101" y="713"/>
                    <a:pt x="98" y="707"/>
                    <a:pt x="92" y="695"/>
                  </a:cubicBezTo>
                  <a:cubicBezTo>
                    <a:pt x="89" y="689"/>
                    <a:pt x="87" y="673"/>
                    <a:pt x="87" y="664"/>
                  </a:cubicBezTo>
                  <a:cubicBezTo>
                    <a:pt x="86" y="486"/>
                    <a:pt x="86" y="308"/>
                    <a:pt x="86" y="129"/>
                  </a:cubicBezTo>
                  <a:cubicBezTo>
                    <a:pt x="86" y="122"/>
                    <a:pt x="90" y="111"/>
                    <a:pt x="74" y="113"/>
                  </a:cubicBezTo>
                  <a:cubicBezTo>
                    <a:pt x="73" y="119"/>
                    <a:pt x="73" y="125"/>
                    <a:pt x="73" y="131"/>
                  </a:cubicBezTo>
                  <a:cubicBezTo>
                    <a:pt x="73" y="194"/>
                    <a:pt x="73" y="256"/>
                    <a:pt x="72" y="318"/>
                  </a:cubicBezTo>
                  <a:cubicBezTo>
                    <a:pt x="72" y="328"/>
                    <a:pt x="70" y="339"/>
                    <a:pt x="65" y="347"/>
                  </a:cubicBezTo>
                  <a:cubicBezTo>
                    <a:pt x="59" y="360"/>
                    <a:pt x="46" y="366"/>
                    <a:pt x="31" y="363"/>
                  </a:cubicBezTo>
                  <a:cubicBezTo>
                    <a:pt x="16" y="360"/>
                    <a:pt x="4" y="346"/>
                    <a:pt x="3" y="330"/>
                  </a:cubicBezTo>
                  <a:cubicBezTo>
                    <a:pt x="3" y="286"/>
                    <a:pt x="3" y="241"/>
                    <a:pt x="3" y="197"/>
                  </a:cubicBezTo>
                  <a:cubicBezTo>
                    <a:pt x="3" y="161"/>
                    <a:pt x="4" y="125"/>
                    <a:pt x="3" y="89"/>
                  </a:cubicBezTo>
                  <a:cubicBezTo>
                    <a:pt x="0" y="39"/>
                    <a:pt x="48" y="0"/>
                    <a:pt x="92" y="1"/>
                  </a:cubicBezTo>
                  <a:cubicBezTo>
                    <a:pt x="96" y="1"/>
                    <a:pt x="99" y="0"/>
                    <a:pt x="107" y="1"/>
                  </a:cubicBezTo>
                  <a:cubicBezTo>
                    <a:pt x="124" y="2"/>
                    <a:pt x="135" y="1"/>
                    <a:pt x="146" y="18"/>
                  </a:cubicBezTo>
                  <a:cubicBezTo>
                    <a:pt x="164" y="46"/>
                    <a:pt x="212" y="41"/>
                    <a:pt x="228" y="10"/>
                  </a:cubicBezTo>
                  <a:cubicBezTo>
                    <a:pt x="232" y="3"/>
                    <a:pt x="235" y="0"/>
                    <a:pt x="243" y="1"/>
                  </a:cubicBezTo>
                  <a:cubicBezTo>
                    <a:pt x="266" y="3"/>
                    <a:pt x="291" y="1"/>
                    <a:pt x="313" y="9"/>
                  </a:cubicBezTo>
                  <a:cubicBezTo>
                    <a:pt x="346" y="20"/>
                    <a:pt x="361" y="49"/>
                    <a:pt x="362" y="84"/>
                  </a:cubicBezTo>
                  <a:cubicBezTo>
                    <a:pt x="362" y="122"/>
                    <a:pt x="362" y="160"/>
                    <a:pt x="361" y="198"/>
                  </a:cubicBezTo>
                  <a:cubicBezTo>
                    <a:pt x="361" y="209"/>
                    <a:pt x="365" y="217"/>
                    <a:pt x="373" y="224"/>
                  </a:cubicBezTo>
                  <a:cubicBezTo>
                    <a:pt x="391" y="241"/>
                    <a:pt x="409" y="258"/>
                    <a:pt x="426" y="276"/>
                  </a:cubicBezTo>
                  <a:cubicBezTo>
                    <a:pt x="450" y="300"/>
                    <a:pt x="447" y="322"/>
                    <a:pt x="416" y="3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2" name="Freeform 133">
              <a:extLst>
                <a:ext uri="{FF2B5EF4-FFF2-40B4-BE49-F238E27FC236}">
                  <a16:creationId xmlns:a16="http://schemas.microsoft.com/office/drawing/2014/main" id="{888F8A1A-2EBA-4F29-987B-F8CF5AA3B2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3836" y="4305351"/>
              <a:ext cx="246918" cy="253811"/>
            </a:xfrm>
            <a:custGeom>
              <a:avLst/>
              <a:gdLst>
                <a:gd name="T0" fmla="*/ 61 w 126"/>
                <a:gd name="T1" fmla="*/ 123 h 123"/>
                <a:gd name="T2" fmla="*/ 0 w 126"/>
                <a:gd name="T3" fmla="*/ 61 h 123"/>
                <a:gd name="T4" fmla="*/ 63 w 126"/>
                <a:gd name="T5" fmla="*/ 0 h 123"/>
                <a:gd name="T6" fmla="*/ 125 w 126"/>
                <a:gd name="T7" fmla="*/ 63 h 123"/>
                <a:gd name="T8" fmla="*/ 61 w 126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3">
                  <a:moveTo>
                    <a:pt x="61" y="123"/>
                  </a:moveTo>
                  <a:cubicBezTo>
                    <a:pt x="27" y="122"/>
                    <a:pt x="0" y="95"/>
                    <a:pt x="0" y="61"/>
                  </a:cubicBezTo>
                  <a:cubicBezTo>
                    <a:pt x="0" y="26"/>
                    <a:pt x="27" y="0"/>
                    <a:pt x="63" y="0"/>
                  </a:cubicBezTo>
                  <a:cubicBezTo>
                    <a:pt x="99" y="0"/>
                    <a:pt x="126" y="27"/>
                    <a:pt x="125" y="63"/>
                  </a:cubicBezTo>
                  <a:cubicBezTo>
                    <a:pt x="125" y="96"/>
                    <a:pt x="96" y="123"/>
                    <a:pt x="61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03" name="Group 200">
            <a:extLst>
              <a:ext uri="{FF2B5EF4-FFF2-40B4-BE49-F238E27FC236}">
                <a16:creationId xmlns:a16="http://schemas.microsoft.com/office/drawing/2014/main" id="{B77A2287-5042-4F0E-A3F6-DA504183A264}"/>
              </a:ext>
            </a:extLst>
          </p:cNvPr>
          <p:cNvGrpSpPr/>
          <p:nvPr/>
        </p:nvGrpSpPr>
        <p:grpSpPr>
          <a:xfrm>
            <a:off x="292810" y="5508424"/>
            <a:ext cx="171193" cy="245376"/>
            <a:chOff x="3735863" y="1501791"/>
            <a:chExt cx="502813" cy="1322610"/>
          </a:xfrm>
        </p:grpSpPr>
        <p:sp>
          <p:nvSpPr>
            <p:cNvPr id="104" name="Freeform 108">
              <a:extLst>
                <a:ext uri="{FF2B5EF4-FFF2-40B4-BE49-F238E27FC236}">
                  <a16:creationId xmlns:a16="http://schemas.microsoft.com/office/drawing/2014/main" id="{A2D9F553-ED97-4908-BE5A-03BAD3640A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5863" y="1806829"/>
              <a:ext cx="502813" cy="1017572"/>
            </a:xfrm>
            <a:custGeom>
              <a:avLst/>
              <a:gdLst>
                <a:gd name="T0" fmla="*/ 65 w 255"/>
                <a:gd name="T1" fmla="*/ 248 h 495"/>
                <a:gd name="T2" fmla="*/ 47 w 255"/>
                <a:gd name="T3" fmla="*/ 246 h 495"/>
                <a:gd name="T4" fmla="*/ 73 w 255"/>
                <a:gd name="T5" fmla="*/ 86 h 495"/>
                <a:gd name="T6" fmla="*/ 67 w 255"/>
                <a:gd name="T7" fmla="*/ 84 h 495"/>
                <a:gd name="T8" fmla="*/ 59 w 255"/>
                <a:gd name="T9" fmla="*/ 125 h 495"/>
                <a:gd name="T10" fmla="*/ 44 w 255"/>
                <a:gd name="T11" fmla="*/ 206 h 495"/>
                <a:gd name="T12" fmla="*/ 19 w 255"/>
                <a:gd name="T13" fmla="*/ 228 h 495"/>
                <a:gd name="T14" fmla="*/ 3 w 255"/>
                <a:gd name="T15" fmla="*/ 199 h 495"/>
                <a:gd name="T16" fmla="*/ 28 w 255"/>
                <a:gd name="T17" fmla="*/ 64 h 495"/>
                <a:gd name="T18" fmla="*/ 31 w 255"/>
                <a:gd name="T19" fmla="*/ 48 h 495"/>
                <a:gd name="T20" fmla="*/ 81 w 255"/>
                <a:gd name="T21" fmla="*/ 1 h 495"/>
                <a:gd name="T22" fmla="*/ 176 w 255"/>
                <a:gd name="T23" fmla="*/ 0 h 495"/>
                <a:gd name="T24" fmla="*/ 227 w 255"/>
                <a:gd name="T25" fmla="*/ 48 h 495"/>
                <a:gd name="T26" fmla="*/ 252 w 255"/>
                <a:gd name="T27" fmla="*/ 185 h 495"/>
                <a:gd name="T28" fmla="*/ 255 w 255"/>
                <a:gd name="T29" fmla="*/ 207 h 495"/>
                <a:gd name="T30" fmla="*/ 239 w 255"/>
                <a:gd name="T31" fmla="*/ 227 h 495"/>
                <a:gd name="T32" fmla="*/ 216 w 255"/>
                <a:gd name="T33" fmla="*/ 214 h 495"/>
                <a:gd name="T34" fmla="*/ 208 w 255"/>
                <a:gd name="T35" fmla="*/ 178 h 495"/>
                <a:gd name="T36" fmla="*/ 191 w 255"/>
                <a:gd name="T37" fmla="*/ 90 h 495"/>
                <a:gd name="T38" fmla="*/ 211 w 255"/>
                <a:gd name="T39" fmla="*/ 246 h 495"/>
                <a:gd name="T40" fmla="*/ 194 w 255"/>
                <a:gd name="T41" fmla="*/ 248 h 495"/>
                <a:gd name="T42" fmla="*/ 193 w 255"/>
                <a:gd name="T43" fmla="*/ 266 h 495"/>
                <a:gd name="T44" fmla="*/ 193 w 255"/>
                <a:gd name="T45" fmla="*/ 456 h 495"/>
                <a:gd name="T46" fmla="*/ 172 w 255"/>
                <a:gd name="T47" fmla="*/ 490 h 495"/>
                <a:gd name="T48" fmla="*/ 135 w 255"/>
                <a:gd name="T49" fmla="*/ 460 h 495"/>
                <a:gd name="T50" fmla="*/ 135 w 255"/>
                <a:gd name="T51" fmla="*/ 379 h 495"/>
                <a:gd name="T52" fmla="*/ 135 w 255"/>
                <a:gd name="T53" fmla="*/ 264 h 495"/>
                <a:gd name="T54" fmla="*/ 129 w 255"/>
                <a:gd name="T55" fmla="*/ 247 h 495"/>
                <a:gd name="T56" fmla="*/ 123 w 255"/>
                <a:gd name="T57" fmla="*/ 265 h 495"/>
                <a:gd name="T58" fmla="*/ 123 w 255"/>
                <a:gd name="T59" fmla="*/ 456 h 495"/>
                <a:gd name="T60" fmla="*/ 91 w 255"/>
                <a:gd name="T61" fmla="*/ 491 h 495"/>
                <a:gd name="T62" fmla="*/ 67 w 255"/>
                <a:gd name="T63" fmla="*/ 471 h 495"/>
                <a:gd name="T64" fmla="*/ 65 w 255"/>
                <a:gd name="T65" fmla="*/ 450 h 495"/>
                <a:gd name="T66" fmla="*/ 65 w 255"/>
                <a:gd name="T67" fmla="*/ 268 h 495"/>
                <a:gd name="T68" fmla="*/ 65 w 255"/>
                <a:gd name="T69" fmla="*/ 248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5" h="495">
                  <a:moveTo>
                    <a:pt x="65" y="248"/>
                  </a:moveTo>
                  <a:cubicBezTo>
                    <a:pt x="57" y="247"/>
                    <a:pt x="52" y="247"/>
                    <a:pt x="47" y="246"/>
                  </a:cubicBezTo>
                  <a:cubicBezTo>
                    <a:pt x="56" y="192"/>
                    <a:pt x="64" y="139"/>
                    <a:pt x="73" y="86"/>
                  </a:cubicBezTo>
                  <a:cubicBezTo>
                    <a:pt x="71" y="85"/>
                    <a:pt x="69" y="85"/>
                    <a:pt x="67" y="84"/>
                  </a:cubicBezTo>
                  <a:cubicBezTo>
                    <a:pt x="64" y="98"/>
                    <a:pt x="61" y="111"/>
                    <a:pt x="59" y="125"/>
                  </a:cubicBezTo>
                  <a:cubicBezTo>
                    <a:pt x="54" y="152"/>
                    <a:pt x="49" y="179"/>
                    <a:pt x="44" y="206"/>
                  </a:cubicBezTo>
                  <a:cubicBezTo>
                    <a:pt x="41" y="222"/>
                    <a:pt x="31" y="230"/>
                    <a:pt x="19" y="228"/>
                  </a:cubicBezTo>
                  <a:cubicBezTo>
                    <a:pt x="7" y="226"/>
                    <a:pt x="0" y="215"/>
                    <a:pt x="3" y="199"/>
                  </a:cubicBezTo>
                  <a:cubicBezTo>
                    <a:pt x="11" y="154"/>
                    <a:pt x="20" y="109"/>
                    <a:pt x="28" y="64"/>
                  </a:cubicBezTo>
                  <a:cubicBezTo>
                    <a:pt x="29" y="59"/>
                    <a:pt x="30" y="53"/>
                    <a:pt x="31" y="48"/>
                  </a:cubicBezTo>
                  <a:cubicBezTo>
                    <a:pt x="34" y="19"/>
                    <a:pt x="52" y="1"/>
                    <a:pt x="81" y="1"/>
                  </a:cubicBezTo>
                  <a:cubicBezTo>
                    <a:pt x="112" y="0"/>
                    <a:pt x="144" y="0"/>
                    <a:pt x="176" y="0"/>
                  </a:cubicBezTo>
                  <a:cubicBezTo>
                    <a:pt x="205" y="1"/>
                    <a:pt x="222" y="19"/>
                    <a:pt x="227" y="48"/>
                  </a:cubicBezTo>
                  <a:cubicBezTo>
                    <a:pt x="234" y="94"/>
                    <a:pt x="244" y="140"/>
                    <a:pt x="252" y="185"/>
                  </a:cubicBezTo>
                  <a:cubicBezTo>
                    <a:pt x="253" y="193"/>
                    <a:pt x="254" y="200"/>
                    <a:pt x="255" y="207"/>
                  </a:cubicBezTo>
                  <a:cubicBezTo>
                    <a:pt x="255" y="218"/>
                    <a:pt x="249" y="225"/>
                    <a:pt x="239" y="227"/>
                  </a:cubicBezTo>
                  <a:cubicBezTo>
                    <a:pt x="228" y="230"/>
                    <a:pt x="220" y="224"/>
                    <a:pt x="216" y="214"/>
                  </a:cubicBezTo>
                  <a:cubicBezTo>
                    <a:pt x="212" y="202"/>
                    <a:pt x="210" y="190"/>
                    <a:pt x="208" y="178"/>
                  </a:cubicBezTo>
                  <a:cubicBezTo>
                    <a:pt x="203" y="148"/>
                    <a:pt x="197" y="119"/>
                    <a:pt x="191" y="90"/>
                  </a:cubicBezTo>
                  <a:cubicBezTo>
                    <a:pt x="185" y="143"/>
                    <a:pt x="206" y="193"/>
                    <a:pt x="211" y="246"/>
                  </a:cubicBezTo>
                  <a:cubicBezTo>
                    <a:pt x="206" y="246"/>
                    <a:pt x="200" y="247"/>
                    <a:pt x="194" y="248"/>
                  </a:cubicBezTo>
                  <a:cubicBezTo>
                    <a:pt x="193" y="254"/>
                    <a:pt x="193" y="260"/>
                    <a:pt x="193" y="266"/>
                  </a:cubicBezTo>
                  <a:cubicBezTo>
                    <a:pt x="193" y="330"/>
                    <a:pt x="193" y="393"/>
                    <a:pt x="193" y="456"/>
                  </a:cubicBezTo>
                  <a:cubicBezTo>
                    <a:pt x="193" y="475"/>
                    <a:pt x="185" y="487"/>
                    <a:pt x="172" y="490"/>
                  </a:cubicBezTo>
                  <a:cubicBezTo>
                    <a:pt x="152" y="495"/>
                    <a:pt x="136" y="483"/>
                    <a:pt x="135" y="460"/>
                  </a:cubicBezTo>
                  <a:cubicBezTo>
                    <a:pt x="135" y="433"/>
                    <a:pt x="135" y="406"/>
                    <a:pt x="135" y="379"/>
                  </a:cubicBezTo>
                  <a:cubicBezTo>
                    <a:pt x="135" y="341"/>
                    <a:pt x="135" y="302"/>
                    <a:pt x="135" y="264"/>
                  </a:cubicBezTo>
                  <a:cubicBezTo>
                    <a:pt x="135" y="258"/>
                    <a:pt x="131" y="253"/>
                    <a:pt x="129" y="247"/>
                  </a:cubicBezTo>
                  <a:cubicBezTo>
                    <a:pt x="127" y="253"/>
                    <a:pt x="123" y="259"/>
                    <a:pt x="123" y="265"/>
                  </a:cubicBezTo>
                  <a:cubicBezTo>
                    <a:pt x="123" y="328"/>
                    <a:pt x="123" y="392"/>
                    <a:pt x="123" y="456"/>
                  </a:cubicBezTo>
                  <a:cubicBezTo>
                    <a:pt x="123" y="479"/>
                    <a:pt x="110" y="493"/>
                    <a:pt x="91" y="491"/>
                  </a:cubicBezTo>
                  <a:cubicBezTo>
                    <a:pt x="78" y="490"/>
                    <a:pt x="70" y="484"/>
                    <a:pt x="67" y="471"/>
                  </a:cubicBezTo>
                  <a:cubicBezTo>
                    <a:pt x="66" y="464"/>
                    <a:pt x="65" y="457"/>
                    <a:pt x="65" y="450"/>
                  </a:cubicBezTo>
                  <a:cubicBezTo>
                    <a:pt x="65" y="389"/>
                    <a:pt x="65" y="328"/>
                    <a:pt x="65" y="268"/>
                  </a:cubicBezTo>
                  <a:cubicBezTo>
                    <a:pt x="65" y="262"/>
                    <a:pt x="65" y="255"/>
                    <a:pt x="65" y="24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05" name="Freeform 125">
              <a:extLst>
                <a:ext uri="{FF2B5EF4-FFF2-40B4-BE49-F238E27FC236}">
                  <a16:creationId xmlns:a16="http://schemas.microsoft.com/office/drawing/2014/main" id="{C3A922E6-11AA-4090-87A6-598BED77D0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1567" y="1501791"/>
              <a:ext cx="255897" cy="256139"/>
            </a:xfrm>
            <a:custGeom>
              <a:avLst/>
              <a:gdLst>
                <a:gd name="T0" fmla="*/ 64 w 128"/>
                <a:gd name="T1" fmla="*/ 124 h 124"/>
                <a:gd name="T2" fmla="*/ 1 w 128"/>
                <a:gd name="T3" fmla="*/ 61 h 124"/>
                <a:gd name="T4" fmla="*/ 63 w 128"/>
                <a:gd name="T5" fmla="*/ 0 h 124"/>
                <a:gd name="T6" fmla="*/ 127 w 128"/>
                <a:gd name="T7" fmla="*/ 62 h 124"/>
                <a:gd name="T8" fmla="*/ 64 w 128"/>
                <a:gd name="T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4">
                  <a:moveTo>
                    <a:pt x="64" y="124"/>
                  </a:moveTo>
                  <a:cubicBezTo>
                    <a:pt x="28" y="124"/>
                    <a:pt x="0" y="96"/>
                    <a:pt x="1" y="61"/>
                  </a:cubicBezTo>
                  <a:cubicBezTo>
                    <a:pt x="1" y="27"/>
                    <a:pt x="28" y="1"/>
                    <a:pt x="63" y="0"/>
                  </a:cubicBezTo>
                  <a:cubicBezTo>
                    <a:pt x="98" y="0"/>
                    <a:pt x="127" y="27"/>
                    <a:pt x="127" y="62"/>
                  </a:cubicBezTo>
                  <a:cubicBezTo>
                    <a:pt x="128" y="95"/>
                    <a:pt x="98" y="124"/>
                    <a:pt x="64" y="1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6" name="Freeform 151">
              <a:extLst>
                <a:ext uri="{FF2B5EF4-FFF2-40B4-BE49-F238E27FC236}">
                  <a16:creationId xmlns:a16="http://schemas.microsoft.com/office/drawing/2014/main" id="{0788FD20-3D69-44E0-94F0-EE5325CBD0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482" y="1664789"/>
              <a:ext cx="76321" cy="79170"/>
            </a:xfrm>
            <a:custGeom>
              <a:avLst/>
              <a:gdLst>
                <a:gd name="T0" fmla="*/ 39 w 39"/>
                <a:gd name="T1" fmla="*/ 20 h 39"/>
                <a:gd name="T2" fmla="*/ 19 w 39"/>
                <a:gd name="T3" fmla="*/ 39 h 39"/>
                <a:gd name="T4" fmla="*/ 0 w 39"/>
                <a:gd name="T5" fmla="*/ 19 h 39"/>
                <a:gd name="T6" fmla="*/ 20 w 39"/>
                <a:gd name="T7" fmla="*/ 0 h 39"/>
                <a:gd name="T8" fmla="*/ 39 w 39"/>
                <a:gd name="T9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9" y="20"/>
                  </a:moveTo>
                  <a:cubicBezTo>
                    <a:pt x="38" y="31"/>
                    <a:pt x="29" y="39"/>
                    <a:pt x="19" y="39"/>
                  </a:cubicBezTo>
                  <a:cubicBezTo>
                    <a:pt x="8" y="38"/>
                    <a:pt x="0" y="30"/>
                    <a:pt x="0" y="19"/>
                  </a:cubicBezTo>
                  <a:cubicBezTo>
                    <a:pt x="0" y="8"/>
                    <a:pt x="9" y="0"/>
                    <a:pt x="20" y="0"/>
                  </a:cubicBezTo>
                  <a:cubicBezTo>
                    <a:pt x="30" y="0"/>
                    <a:pt x="39" y="9"/>
                    <a:pt x="39" y="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7" name="Freeform 152">
              <a:extLst>
                <a:ext uri="{FF2B5EF4-FFF2-40B4-BE49-F238E27FC236}">
                  <a16:creationId xmlns:a16="http://schemas.microsoft.com/office/drawing/2014/main" id="{1DE4FDAB-85CE-4E26-B041-5F7BDFCD31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334" y="1716017"/>
              <a:ext cx="58364" cy="62871"/>
            </a:xfrm>
            <a:custGeom>
              <a:avLst/>
              <a:gdLst>
                <a:gd name="T0" fmla="*/ 13 w 13"/>
                <a:gd name="T1" fmla="*/ 0 h 27"/>
                <a:gd name="T2" fmla="*/ 4 w 13"/>
                <a:gd name="T3" fmla="*/ 27 h 27"/>
                <a:gd name="T4" fmla="*/ 0 w 13"/>
                <a:gd name="T5" fmla="*/ 3 h 27"/>
                <a:gd name="T6" fmla="*/ 13 w 13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27">
                  <a:moveTo>
                    <a:pt x="13" y="0"/>
                  </a:moveTo>
                  <a:lnTo>
                    <a:pt x="4" y="27"/>
                  </a:lnTo>
                  <a:lnTo>
                    <a:pt x="0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8" name="Freeform 159">
              <a:extLst>
                <a:ext uri="{FF2B5EF4-FFF2-40B4-BE49-F238E27FC236}">
                  <a16:creationId xmlns:a16="http://schemas.microsoft.com/office/drawing/2014/main" id="{FF64C638-AADA-4067-B1BC-D9F0425CE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715" y="1664789"/>
              <a:ext cx="76321" cy="79170"/>
            </a:xfrm>
            <a:custGeom>
              <a:avLst/>
              <a:gdLst>
                <a:gd name="T0" fmla="*/ 0 w 39"/>
                <a:gd name="T1" fmla="*/ 20 h 39"/>
                <a:gd name="T2" fmla="*/ 20 w 39"/>
                <a:gd name="T3" fmla="*/ 39 h 39"/>
                <a:gd name="T4" fmla="*/ 39 w 39"/>
                <a:gd name="T5" fmla="*/ 19 h 39"/>
                <a:gd name="T6" fmla="*/ 19 w 39"/>
                <a:gd name="T7" fmla="*/ 0 h 39"/>
                <a:gd name="T8" fmla="*/ 0 w 39"/>
                <a:gd name="T9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31"/>
                    <a:pt x="9" y="39"/>
                    <a:pt x="20" y="39"/>
                  </a:cubicBezTo>
                  <a:cubicBezTo>
                    <a:pt x="31" y="39"/>
                    <a:pt x="39" y="30"/>
                    <a:pt x="39" y="19"/>
                  </a:cubicBezTo>
                  <a:cubicBezTo>
                    <a:pt x="38" y="9"/>
                    <a:pt x="30" y="0"/>
                    <a:pt x="19" y="0"/>
                  </a:cubicBezTo>
                  <a:cubicBezTo>
                    <a:pt x="8" y="1"/>
                    <a:pt x="0" y="10"/>
                    <a:pt x="0" y="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9" name="Freeform 160">
              <a:extLst>
                <a:ext uri="{FF2B5EF4-FFF2-40B4-BE49-F238E27FC236}">
                  <a16:creationId xmlns:a16="http://schemas.microsoft.com/office/drawing/2014/main" id="{EABD9D42-914D-486F-8BBE-F74FE486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821" y="1718345"/>
              <a:ext cx="58364" cy="62871"/>
            </a:xfrm>
            <a:custGeom>
              <a:avLst/>
              <a:gdLst>
                <a:gd name="T0" fmla="*/ 0 w 13"/>
                <a:gd name="T1" fmla="*/ 0 h 27"/>
                <a:gd name="T2" fmla="*/ 9 w 13"/>
                <a:gd name="T3" fmla="*/ 27 h 27"/>
                <a:gd name="T4" fmla="*/ 13 w 13"/>
                <a:gd name="T5" fmla="*/ 2 h 27"/>
                <a:gd name="T6" fmla="*/ 0 w 13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27">
                  <a:moveTo>
                    <a:pt x="0" y="0"/>
                  </a:moveTo>
                  <a:lnTo>
                    <a:pt x="9" y="27"/>
                  </a:lnTo>
                  <a:lnTo>
                    <a:pt x="1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10" name="Group 214">
            <a:extLst>
              <a:ext uri="{FF2B5EF4-FFF2-40B4-BE49-F238E27FC236}">
                <a16:creationId xmlns:a16="http://schemas.microsoft.com/office/drawing/2014/main" id="{45B649D1-86FD-4C9E-9B05-E6D4A18B5D2F}"/>
              </a:ext>
            </a:extLst>
          </p:cNvPr>
          <p:cNvGrpSpPr/>
          <p:nvPr/>
        </p:nvGrpSpPr>
        <p:grpSpPr>
          <a:xfrm>
            <a:off x="197089" y="5099037"/>
            <a:ext cx="234086" cy="246420"/>
            <a:chOff x="1374439" y="4966655"/>
            <a:chExt cx="1041540" cy="1054829"/>
          </a:xfrm>
        </p:grpSpPr>
        <p:sp>
          <p:nvSpPr>
            <p:cNvPr id="111" name="Freeform 115">
              <a:extLst>
                <a:ext uri="{FF2B5EF4-FFF2-40B4-BE49-F238E27FC236}">
                  <a16:creationId xmlns:a16="http://schemas.microsoft.com/office/drawing/2014/main" id="{A8814DE1-8FAA-4726-A8D0-782124A32B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0527" y="5211151"/>
              <a:ext cx="655452" cy="458723"/>
            </a:xfrm>
            <a:custGeom>
              <a:avLst/>
              <a:gdLst>
                <a:gd name="T0" fmla="*/ 299 w 331"/>
                <a:gd name="T1" fmla="*/ 0 h 224"/>
                <a:gd name="T2" fmla="*/ 331 w 331"/>
                <a:gd name="T3" fmla="*/ 89 h 224"/>
                <a:gd name="T4" fmla="*/ 331 w 331"/>
                <a:gd name="T5" fmla="*/ 187 h 224"/>
                <a:gd name="T6" fmla="*/ 293 w 331"/>
                <a:gd name="T7" fmla="*/ 224 h 224"/>
                <a:gd name="T8" fmla="*/ 37 w 331"/>
                <a:gd name="T9" fmla="*/ 224 h 224"/>
                <a:gd name="T10" fmla="*/ 1 w 331"/>
                <a:gd name="T11" fmla="*/ 187 h 224"/>
                <a:gd name="T12" fmla="*/ 0 w 331"/>
                <a:gd name="T13" fmla="*/ 109 h 224"/>
                <a:gd name="T14" fmla="*/ 16 w 331"/>
                <a:gd name="T15" fmla="*/ 95 h 224"/>
                <a:gd name="T16" fmla="*/ 154 w 331"/>
                <a:gd name="T17" fmla="*/ 96 h 224"/>
                <a:gd name="T18" fmla="*/ 206 w 331"/>
                <a:gd name="T19" fmla="*/ 70 h 224"/>
                <a:gd name="T20" fmla="*/ 299 w 331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1" h="224">
                  <a:moveTo>
                    <a:pt x="299" y="0"/>
                  </a:moveTo>
                  <a:cubicBezTo>
                    <a:pt x="320" y="27"/>
                    <a:pt x="330" y="57"/>
                    <a:pt x="331" y="89"/>
                  </a:cubicBezTo>
                  <a:cubicBezTo>
                    <a:pt x="331" y="122"/>
                    <a:pt x="331" y="154"/>
                    <a:pt x="331" y="187"/>
                  </a:cubicBezTo>
                  <a:cubicBezTo>
                    <a:pt x="331" y="212"/>
                    <a:pt x="318" y="224"/>
                    <a:pt x="293" y="224"/>
                  </a:cubicBezTo>
                  <a:cubicBezTo>
                    <a:pt x="208" y="224"/>
                    <a:pt x="122" y="224"/>
                    <a:pt x="37" y="224"/>
                  </a:cubicBezTo>
                  <a:cubicBezTo>
                    <a:pt x="14" y="224"/>
                    <a:pt x="1" y="210"/>
                    <a:pt x="1" y="187"/>
                  </a:cubicBezTo>
                  <a:cubicBezTo>
                    <a:pt x="0" y="161"/>
                    <a:pt x="1" y="135"/>
                    <a:pt x="0" y="109"/>
                  </a:cubicBezTo>
                  <a:cubicBezTo>
                    <a:pt x="0" y="97"/>
                    <a:pt x="5" y="95"/>
                    <a:pt x="16" y="95"/>
                  </a:cubicBezTo>
                  <a:cubicBezTo>
                    <a:pt x="62" y="95"/>
                    <a:pt x="108" y="94"/>
                    <a:pt x="154" y="96"/>
                  </a:cubicBezTo>
                  <a:cubicBezTo>
                    <a:pt x="178" y="97"/>
                    <a:pt x="191" y="82"/>
                    <a:pt x="206" y="70"/>
                  </a:cubicBezTo>
                  <a:cubicBezTo>
                    <a:pt x="237" y="47"/>
                    <a:pt x="268" y="24"/>
                    <a:pt x="2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2" name="Freeform 118">
              <a:extLst>
                <a:ext uri="{FF2B5EF4-FFF2-40B4-BE49-F238E27FC236}">
                  <a16:creationId xmlns:a16="http://schemas.microsoft.com/office/drawing/2014/main" id="{E4CFE320-D707-4BB0-8392-E0C580BADB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0527" y="5073768"/>
              <a:ext cx="453431" cy="305039"/>
            </a:xfrm>
            <a:custGeom>
              <a:avLst/>
              <a:gdLst>
                <a:gd name="T0" fmla="*/ 168 w 229"/>
                <a:gd name="T1" fmla="*/ 149 h 149"/>
                <a:gd name="T2" fmla="*/ 62 w 229"/>
                <a:gd name="T3" fmla="*/ 148 h 149"/>
                <a:gd name="T4" fmla="*/ 62 w 229"/>
                <a:gd name="T5" fmla="*/ 133 h 149"/>
                <a:gd name="T6" fmla="*/ 42 w 229"/>
                <a:gd name="T7" fmla="*/ 90 h 149"/>
                <a:gd name="T8" fmla="*/ 4 w 229"/>
                <a:gd name="T9" fmla="*/ 32 h 149"/>
                <a:gd name="T10" fmla="*/ 17 w 229"/>
                <a:gd name="T11" fmla="*/ 3 h 149"/>
                <a:gd name="T12" fmla="*/ 41 w 229"/>
                <a:gd name="T13" fmla="*/ 22 h 149"/>
                <a:gd name="T14" fmla="*/ 90 w 229"/>
                <a:gd name="T15" fmla="*/ 76 h 149"/>
                <a:gd name="T16" fmla="*/ 172 w 229"/>
                <a:gd name="T17" fmla="*/ 55 h 149"/>
                <a:gd name="T18" fmla="*/ 190 w 229"/>
                <a:gd name="T19" fmla="*/ 22 h 149"/>
                <a:gd name="T20" fmla="*/ 214 w 229"/>
                <a:gd name="T21" fmla="*/ 3 h 149"/>
                <a:gd name="T22" fmla="*/ 226 w 229"/>
                <a:gd name="T23" fmla="*/ 32 h 149"/>
                <a:gd name="T24" fmla="*/ 185 w 229"/>
                <a:gd name="T25" fmla="*/ 93 h 149"/>
                <a:gd name="T26" fmla="*/ 168 w 229"/>
                <a:gd name="T27" fmla="*/ 127 h 149"/>
                <a:gd name="T28" fmla="*/ 168 w 229"/>
                <a:gd name="T2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9" h="149">
                  <a:moveTo>
                    <a:pt x="168" y="149"/>
                  </a:moveTo>
                  <a:cubicBezTo>
                    <a:pt x="135" y="149"/>
                    <a:pt x="62" y="148"/>
                    <a:pt x="62" y="148"/>
                  </a:cubicBezTo>
                  <a:cubicBezTo>
                    <a:pt x="62" y="148"/>
                    <a:pt x="62" y="139"/>
                    <a:pt x="62" y="133"/>
                  </a:cubicBezTo>
                  <a:cubicBezTo>
                    <a:pt x="62" y="114"/>
                    <a:pt x="59" y="101"/>
                    <a:pt x="42" y="90"/>
                  </a:cubicBezTo>
                  <a:cubicBezTo>
                    <a:pt x="22" y="77"/>
                    <a:pt x="11" y="55"/>
                    <a:pt x="4" y="32"/>
                  </a:cubicBezTo>
                  <a:cubicBezTo>
                    <a:pt x="0" y="17"/>
                    <a:pt x="5" y="7"/>
                    <a:pt x="17" y="3"/>
                  </a:cubicBezTo>
                  <a:cubicBezTo>
                    <a:pt x="28" y="0"/>
                    <a:pt x="37" y="7"/>
                    <a:pt x="41" y="22"/>
                  </a:cubicBezTo>
                  <a:cubicBezTo>
                    <a:pt x="47" y="50"/>
                    <a:pt x="64" y="68"/>
                    <a:pt x="90" y="76"/>
                  </a:cubicBezTo>
                  <a:cubicBezTo>
                    <a:pt x="122" y="86"/>
                    <a:pt x="150" y="79"/>
                    <a:pt x="172" y="55"/>
                  </a:cubicBezTo>
                  <a:cubicBezTo>
                    <a:pt x="181" y="47"/>
                    <a:pt x="185" y="34"/>
                    <a:pt x="190" y="22"/>
                  </a:cubicBezTo>
                  <a:cubicBezTo>
                    <a:pt x="195" y="8"/>
                    <a:pt x="204" y="0"/>
                    <a:pt x="214" y="3"/>
                  </a:cubicBezTo>
                  <a:cubicBezTo>
                    <a:pt x="225" y="7"/>
                    <a:pt x="229" y="17"/>
                    <a:pt x="226" y="32"/>
                  </a:cubicBezTo>
                  <a:cubicBezTo>
                    <a:pt x="221" y="58"/>
                    <a:pt x="206" y="79"/>
                    <a:pt x="185" y="93"/>
                  </a:cubicBezTo>
                  <a:cubicBezTo>
                    <a:pt x="172" y="103"/>
                    <a:pt x="168" y="112"/>
                    <a:pt x="168" y="127"/>
                  </a:cubicBezTo>
                  <a:cubicBezTo>
                    <a:pt x="168" y="135"/>
                    <a:pt x="168" y="140"/>
                    <a:pt x="168" y="1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3" name="Freeform 138">
              <a:extLst>
                <a:ext uri="{FF2B5EF4-FFF2-40B4-BE49-F238E27FC236}">
                  <a16:creationId xmlns:a16="http://schemas.microsoft.com/office/drawing/2014/main" id="{DD413C94-1DC6-4418-8ECC-570C4A208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439" y="5080753"/>
              <a:ext cx="372622" cy="305039"/>
            </a:xfrm>
            <a:custGeom>
              <a:avLst/>
              <a:gdLst>
                <a:gd name="T0" fmla="*/ 37 w 189"/>
                <a:gd name="T1" fmla="*/ 7 h 148"/>
                <a:gd name="T2" fmla="*/ 77 w 189"/>
                <a:gd name="T3" fmla="*/ 24 h 148"/>
                <a:gd name="T4" fmla="*/ 181 w 189"/>
                <a:gd name="T5" fmla="*/ 120 h 148"/>
                <a:gd name="T6" fmla="*/ 188 w 189"/>
                <a:gd name="T7" fmla="*/ 138 h 148"/>
                <a:gd name="T8" fmla="*/ 167 w 189"/>
                <a:gd name="T9" fmla="*/ 139 h 148"/>
                <a:gd name="T10" fmla="*/ 66 w 189"/>
                <a:gd name="T11" fmla="*/ 45 h 148"/>
                <a:gd name="T12" fmla="*/ 28 w 189"/>
                <a:gd name="T13" fmla="*/ 30 h 148"/>
                <a:gd name="T14" fmla="*/ 0 w 189"/>
                <a:gd name="T15" fmla="*/ 19 h 148"/>
                <a:gd name="T16" fmla="*/ 29 w 189"/>
                <a:gd name="T17" fmla="*/ 7 h 148"/>
                <a:gd name="T18" fmla="*/ 37 w 189"/>
                <a:gd name="T19" fmla="*/ 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9" h="148">
                  <a:moveTo>
                    <a:pt x="37" y="7"/>
                  </a:moveTo>
                  <a:cubicBezTo>
                    <a:pt x="52" y="3"/>
                    <a:pt x="64" y="11"/>
                    <a:pt x="77" y="24"/>
                  </a:cubicBezTo>
                  <a:cubicBezTo>
                    <a:pt x="111" y="56"/>
                    <a:pt x="147" y="87"/>
                    <a:pt x="181" y="120"/>
                  </a:cubicBezTo>
                  <a:cubicBezTo>
                    <a:pt x="185" y="124"/>
                    <a:pt x="189" y="132"/>
                    <a:pt x="188" y="138"/>
                  </a:cubicBezTo>
                  <a:cubicBezTo>
                    <a:pt x="187" y="148"/>
                    <a:pt x="177" y="148"/>
                    <a:pt x="167" y="139"/>
                  </a:cubicBezTo>
                  <a:cubicBezTo>
                    <a:pt x="133" y="108"/>
                    <a:pt x="99" y="77"/>
                    <a:pt x="66" y="45"/>
                  </a:cubicBezTo>
                  <a:cubicBezTo>
                    <a:pt x="55" y="34"/>
                    <a:pt x="43" y="30"/>
                    <a:pt x="28" y="30"/>
                  </a:cubicBezTo>
                  <a:cubicBezTo>
                    <a:pt x="18" y="31"/>
                    <a:pt x="0" y="36"/>
                    <a:pt x="0" y="19"/>
                  </a:cubicBezTo>
                  <a:cubicBezTo>
                    <a:pt x="0" y="0"/>
                    <a:pt x="18" y="9"/>
                    <a:pt x="29" y="7"/>
                  </a:cubicBezTo>
                  <a:cubicBezTo>
                    <a:pt x="31" y="7"/>
                    <a:pt x="32" y="7"/>
                    <a:pt x="37" y="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4" name="Freeform 165">
              <a:extLst>
                <a:ext uri="{FF2B5EF4-FFF2-40B4-BE49-F238E27FC236}">
                  <a16:creationId xmlns:a16="http://schemas.microsoft.com/office/drawing/2014/main" id="{987B44A1-6311-4CBA-BCE4-9A3BAB9593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7637" y="5739730"/>
              <a:ext cx="273855" cy="281754"/>
            </a:xfrm>
            <a:custGeom>
              <a:avLst/>
              <a:gdLst>
                <a:gd name="T0" fmla="*/ 69 w 137"/>
                <a:gd name="T1" fmla="*/ 0 h 136"/>
                <a:gd name="T2" fmla="*/ 0 w 137"/>
                <a:gd name="T3" fmla="*/ 68 h 136"/>
                <a:gd name="T4" fmla="*/ 69 w 137"/>
                <a:gd name="T5" fmla="*/ 136 h 136"/>
                <a:gd name="T6" fmla="*/ 137 w 137"/>
                <a:gd name="T7" fmla="*/ 68 h 136"/>
                <a:gd name="T8" fmla="*/ 69 w 137"/>
                <a:gd name="T9" fmla="*/ 0 h 136"/>
                <a:gd name="T10" fmla="*/ 69 w 137"/>
                <a:gd name="T11" fmla="*/ 108 h 136"/>
                <a:gd name="T12" fmla="*/ 29 w 137"/>
                <a:gd name="T13" fmla="*/ 68 h 136"/>
                <a:gd name="T14" fmla="*/ 69 w 137"/>
                <a:gd name="T15" fmla="*/ 28 h 136"/>
                <a:gd name="T16" fmla="*/ 108 w 137"/>
                <a:gd name="T17" fmla="*/ 68 h 136"/>
                <a:gd name="T18" fmla="*/ 69 w 137"/>
                <a:gd name="T19" fmla="*/ 108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7" h="136">
                  <a:moveTo>
                    <a:pt x="69" y="0"/>
                  </a:moveTo>
                  <a:cubicBezTo>
                    <a:pt x="31" y="0"/>
                    <a:pt x="0" y="30"/>
                    <a:pt x="0" y="68"/>
                  </a:cubicBezTo>
                  <a:cubicBezTo>
                    <a:pt x="0" y="106"/>
                    <a:pt x="31" y="136"/>
                    <a:pt x="69" y="136"/>
                  </a:cubicBezTo>
                  <a:cubicBezTo>
                    <a:pt x="106" y="136"/>
                    <a:pt x="137" y="106"/>
                    <a:pt x="137" y="68"/>
                  </a:cubicBezTo>
                  <a:cubicBezTo>
                    <a:pt x="137" y="30"/>
                    <a:pt x="106" y="0"/>
                    <a:pt x="69" y="0"/>
                  </a:cubicBezTo>
                  <a:close/>
                  <a:moveTo>
                    <a:pt x="69" y="108"/>
                  </a:moveTo>
                  <a:cubicBezTo>
                    <a:pt x="47" y="108"/>
                    <a:pt x="29" y="90"/>
                    <a:pt x="29" y="68"/>
                  </a:cubicBezTo>
                  <a:cubicBezTo>
                    <a:pt x="29" y="46"/>
                    <a:pt x="47" y="28"/>
                    <a:pt x="69" y="28"/>
                  </a:cubicBezTo>
                  <a:cubicBezTo>
                    <a:pt x="91" y="28"/>
                    <a:pt x="108" y="46"/>
                    <a:pt x="108" y="68"/>
                  </a:cubicBezTo>
                  <a:cubicBezTo>
                    <a:pt x="108" y="90"/>
                    <a:pt x="91" y="108"/>
                    <a:pt x="69" y="1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5" name="Freeform 166">
              <a:extLst>
                <a:ext uri="{FF2B5EF4-FFF2-40B4-BE49-F238E27FC236}">
                  <a16:creationId xmlns:a16="http://schemas.microsoft.com/office/drawing/2014/main" id="{E57341F9-DF86-4555-BD5D-8F2F4B789E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47058" y="5739730"/>
              <a:ext cx="273855" cy="281754"/>
            </a:xfrm>
            <a:custGeom>
              <a:avLst/>
              <a:gdLst>
                <a:gd name="T0" fmla="*/ 68 w 136"/>
                <a:gd name="T1" fmla="*/ 0 h 136"/>
                <a:gd name="T2" fmla="*/ 0 w 136"/>
                <a:gd name="T3" fmla="*/ 68 h 136"/>
                <a:gd name="T4" fmla="*/ 68 w 136"/>
                <a:gd name="T5" fmla="*/ 136 h 136"/>
                <a:gd name="T6" fmla="*/ 136 w 136"/>
                <a:gd name="T7" fmla="*/ 68 h 136"/>
                <a:gd name="T8" fmla="*/ 68 w 136"/>
                <a:gd name="T9" fmla="*/ 0 h 136"/>
                <a:gd name="T10" fmla="*/ 68 w 136"/>
                <a:gd name="T11" fmla="*/ 108 h 136"/>
                <a:gd name="T12" fmla="*/ 28 w 136"/>
                <a:gd name="T13" fmla="*/ 68 h 136"/>
                <a:gd name="T14" fmla="*/ 68 w 136"/>
                <a:gd name="T15" fmla="*/ 28 h 136"/>
                <a:gd name="T16" fmla="*/ 108 w 136"/>
                <a:gd name="T17" fmla="*/ 68 h 136"/>
                <a:gd name="T18" fmla="*/ 68 w 136"/>
                <a:gd name="T19" fmla="*/ 108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136">
                  <a:moveTo>
                    <a:pt x="68" y="0"/>
                  </a:moveTo>
                  <a:cubicBezTo>
                    <a:pt x="30" y="0"/>
                    <a:pt x="0" y="30"/>
                    <a:pt x="0" y="68"/>
                  </a:cubicBezTo>
                  <a:cubicBezTo>
                    <a:pt x="0" y="106"/>
                    <a:pt x="30" y="136"/>
                    <a:pt x="68" y="136"/>
                  </a:cubicBezTo>
                  <a:cubicBezTo>
                    <a:pt x="106" y="136"/>
                    <a:pt x="136" y="106"/>
                    <a:pt x="136" y="68"/>
                  </a:cubicBezTo>
                  <a:cubicBezTo>
                    <a:pt x="136" y="30"/>
                    <a:pt x="106" y="0"/>
                    <a:pt x="68" y="0"/>
                  </a:cubicBezTo>
                  <a:close/>
                  <a:moveTo>
                    <a:pt x="68" y="108"/>
                  </a:moveTo>
                  <a:cubicBezTo>
                    <a:pt x="46" y="108"/>
                    <a:pt x="28" y="90"/>
                    <a:pt x="28" y="68"/>
                  </a:cubicBezTo>
                  <a:cubicBezTo>
                    <a:pt x="28" y="46"/>
                    <a:pt x="46" y="28"/>
                    <a:pt x="68" y="28"/>
                  </a:cubicBezTo>
                  <a:cubicBezTo>
                    <a:pt x="90" y="28"/>
                    <a:pt x="108" y="46"/>
                    <a:pt x="108" y="68"/>
                  </a:cubicBezTo>
                  <a:cubicBezTo>
                    <a:pt x="108" y="90"/>
                    <a:pt x="90" y="108"/>
                    <a:pt x="68" y="1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6" name="Oval 176">
              <a:extLst>
                <a:ext uri="{FF2B5EF4-FFF2-40B4-BE49-F238E27FC236}">
                  <a16:creationId xmlns:a16="http://schemas.microsoft.com/office/drawing/2014/main" id="{05802CED-7F68-40FA-9934-6EE2ACC2C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719" y="4989941"/>
              <a:ext cx="202024" cy="21189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7" name="Freeform 177">
              <a:extLst>
                <a:ext uri="{FF2B5EF4-FFF2-40B4-BE49-F238E27FC236}">
                  <a16:creationId xmlns:a16="http://schemas.microsoft.com/office/drawing/2014/main" id="{91858CC0-EC13-4F29-8B30-9306B2535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5209" y="4966655"/>
              <a:ext cx="67342" cy="58214"/>
            </a:xfrm>
            <a:custGeom>
              <a:avLst/>
              <a:gdLst>
                <a:gd name="T0" fmla="*/ 12 w 33"/>
                <a:gd name="T1" fmla="*/ 29 h 29"/>
                <a:gd name="T2" fmla="*/ 0 w 33"/>
                <a:gd name="T3" fmla="*/ 2 h 29"/>
                <a:gd name="T4" fmla="*/ 18 w 33"/>
                <a:gd name="T5" fmla="*/ 24 h 29"/>
                <a:gd name="T6" fmla="*/ 15 w 33"/>
                <a:gd name="T7" fmla="*/ 0 h 29"/>
                <a:gd name="T8" fmla="*/ 25 w 33"/>
                <a:gd name="T9" fmla="*/ 20 h 29"/>
                <a:gd name="T10" fmla="*/ 32 w 33"/>
                <a:gd name="T11" fmla="*/ 1 h 29"/>
                <a:gd name="T12" fmla="*/ 33 w 33"/>
                <a:gd name="T13" fmla="*/ 21 h 29"/>
                <a:gd name="T14" fmla="*/ 12 w 33"/>
                <a:gd name="T1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29">
                  <a:moveTo>
                    <a:pt x="12" y="29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6" y="10"/>
                    <a:pt x="12" y="17"/>
                    <a:pt x="18" y="24"/>
                  </a:cubicBezTo>
                  <a:cubicBezTo>
                    <a:pt x="17" y="16"/>
                    <a:pt x="16" y="8"/>
                    <a:pt x="15" y="0"/>
                  </a:cubicBezTo>
                  <a:cubicBezTo>
                    <a:pt x="18" y="7"/>
                    <a:pt x="22" y="13"/>
                    <a:pt x="25" y="20"/>
                  </a:cubicBezTo>
                  <a:cubicBezTo>
                    <a:pt x="27" y="13"/>
                    <a:pt x="30" y="7"/>
                    <a:pt x="32" y="1"/>
                  </a:cubicBezTo>
                  <a:cubicBezTo>
                    <a:pt x="32" y="7"/>
                    <a:pt x="33" y="21"/>
                    <a:pt x="33" y="21"/>
                  </a:cubicBezTo>
                  <a:lnTo>
                    <a:pt x="12" y="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20" name="CaixaDeTexto 119">
            <a:extLst>
              <a:ext uri="{FF2B5EF4-FFF2-40B4-BE49-F238E27FC236}">
                <a16:creationId xmlns:a16="http://schemas.microsoft.com/office/drawing/2014/main" id="{1443E5C4-778E-459E-8A21-39A4DB62E8DB}"/>
              </a:ext>
            </a:extLst>
          </p:cNvPr>
          <p:cNvSpPr txBox="1"/>
          <p:nvPr/>
        </p:nvSpPr>
        <p:spPr>
          <a:xfrm>
            <a:off x="499568" y="5038048"/>
            <a:ext cx="20115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Bebês prematuros</a:t>
            </a:r>
          </a:p>
        </p:txBody>
      </p:sp>
      <p:sp>
        <p:nvSpPr>
          <p:cNvPr id="121" name="CaixaDeTexto 120">
            <a:extLst>
              <a:ext uri="{FF2B5EF4-FFF2-40B4-BE49-F238E27FC236}">
                <a16:creationId xmlns:a16="http://schemas.microsoft.com/office/drawing/2014/main" id="{5B500E19-2BA0-4822-AEC2-3A8EAD66F6B8}"/>
              </a:ext>
            </a:extLst>
          </p:cNvPr>
          <p:cNvSpPr txBox="1"/>
          <p:nvPr/>
        </p:nvSpPr>
        <p:spPr>
          <a:xfrm>
            <a:off x="2634720" y="4991719"/>
            <a:ext cx="101386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25-55%</a:t>
            </a:r>
          </a:p>
        </p:txBody>
      </p:sp>
      <p:sp>
        <p:nvSpPr>
          <p:cNvPr id="125" name="CaixaDeTexto 124">
            <a:extLst>
              <a:ext uri="{FF2B5EF4-FFF2-40B4-BE49-F238E27FC236}">
                <a16:creationId xmlns:a16="http://schemas.microsoft.com/office/drawing/2014/main" id="{77162263-E18F-4ADA-8A60-B4135221CFE2}"/>
              </a:ext>
            </a:extLst>
          </p:cNvPr>
          <p:cNvSpPr txBox="1"/>
          <p:nvPr/>
        </p:nvSpPr>
        <p:spPr>
          <a:xfrm>
            <a:off x="2845453" y="5460527"/>
            <a:ext cx="76586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60%</a:t>
            </a:r>
          </a:p>
        </p:txBody>
      </p:sp>
      <p:sp>
        <p:nvSpPr>
          <p:cNvPr id="126" name="CaixaDeTexto 125">
            <a:extLst>
              <a:ext uri="{FF2B5EF4-FFF2-40B4-BE49-F238E27FC236}">
                <a16:creationId xmlns:a16="http://schemas.microsoft.com/office/drawing/2014/main" id="{5C2B5410-1E0D-4A69-AE06-CCE52041D9E0}"/>
              </a:ext>
            </a:extLst>
          </p:cNvPr>
          <p:cNvSpPr txBox="1"/>
          <p:nvPr/>
        </p:nvSpPr>
        <p:spPr>
          <a:xfrm>
            <a:off x="2894752" y="5920522"/>
            <a:ext cx="76586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127" name="CaixaDeTexto 126">
            <a:extLst>
              <a:ext uri="{FF2B5EF4-FFF2-40B4-BE49-F238E27FC236}">
                <a16:creationId xmlns:a16="http://schemas.microsoft.com/office/drawing/2014/main" id="{4290B40D-E261-4962-92D1-16AA980D0169}"/>
              </a:ext>
            </a:extLst>
          </p:cNvPr>
          <p:cNvSpPr txBox="1"/>
          <p:nvPr/>
        </p:nvSpPr>
        <p:spPr>
          <a:xfrm>
            <a:off x="2877133" y="6237039"/>
            <a:ext cx="76586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84%</a:t>
            </a:r>
          </a:p>
        </p:txBody>
      </p:sp>
      <p:grpSp>
        <p:nvGrpSpPr>
          <p:cNvPr id="55" name="Group 82">
            <a:extLst>
              <a:ext uri="{FF2B5EF4-FFF2-40B4-BE49-F238E27FC236}">
                <a16:creationId xmlns:a16="http://schemas.microsoft.com/office/drawing/2014/main" id="{2CE167BA-3D99-45E8-A97C-C86858C42D62}"/>
              </a:ext>
            </a:extLst>
          </p:cNvPr>
          <p:cNvGrpSpPr/>
          <p:nvPr/>
        </p:nvGrpSpPr>
        <p:grpSpPr>
          <a:xfrm rot="20481358">
            <a:off x="776738" y="1090529"/>
            <a:ext cx="347850" cy="332974"/>
            <a:chOff x="3665538" y="1665288"/>
            <a:chExt cx="3702050" cy="2944812"/>
          </a:xfrm>
          <a:solidFill>
            <a:schemeClr val="bg1"/>
          </a:solidFill>
        </p:grpSpPr>
        <p:sp>
          <p:nvSpPr>
            <p:cNvPr id="56" name="Freeform 46">
              <a:extLst>
                <a:ext uri="{FF2B5EF4-FFF2-40B4-BE49-F238E27FC236}">
                  <a16:creationId xmlns:a16="http://schemas.microsoft.com/office/drawing/2014/main" id="{E45FBCC2-002C-4BBD-9AD0-944C368B0A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2613" y="3819525"/>
              <a:ext cx="1006475" cy="790575"/>
            </a:xfrm>
            <a:custGeom>
              <a:avLst/>
              <a:gdLst>
                <a:gd name="T0" fmla="*/ 404 w 806"/>
                <a:gd name="T1" fmla="*/ 628 h 628"/>
                <a:gd name="T2" fmla="*/ 285 w 806"/>
                <a:gd name="T3" fmla="*/ 538 h 628"/>
                <a:gd name="T4" fmla="*/ 13 w 806"/>
                <a:gd name="T5" fmla="*/ 154 h 628"/>
                <a:gd name="T6" fmla="*/ 0 w 806"/>
                <a:gd name="T7" fmla="*/ 135 h 628"/>
                <a:gd name="T8" fmla="*/ 77 w 806"/>
                <a:gd name="T9" fmla="*/ 111 h 628"/>
                <a:gd name="T10" fmla="*/ 410 w 806"/>
                <a:gd name="T11" fmla="*/ 5 h 628"/>
                <a:gd name="T12" fmla="*/ 442 w 806"/>
                <a:gd name="T13" fmla="*/ 15 h 628"/>
                <a:gd name="T14" fmla="*/ 620 w 806"/>
                <a:gd name="T15" fmla="*/ 279 h 628"/>
                <a:gd name="T16" fmla="*/ 756 w 806"/>
                <a:gd name="T17" fmla="*/ 389 h 628"/>
                <a:gd name="T18" fmla="*/ 804 w 806"/>
                <a:gd name="T19" fmla="*/ 464 h 628"/>
                <a:gd name="T20" fmla="*/ 750 w 806"/>
                <a:gd name="T21" fmla="*/ 530 h 628"/>
                <a:gd name="T22" fmla="*/ 465 w 806"/>
                <a:gd name="T23" fmla="*/ 620 h 628"/>
                <a:gd name="T24" fmla="*/ 436 w 806"/>
                <a:gd name="T25" fmla="*/ 628 h 628"/>
                <a:gd name="T26" fmla="*/ 404 w 806"/>
                <a:gd name="T27" fmla="*/ 628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6" h="628">
                  <a:moveTo>
                    <a:pt x="404" y="628"/>
                  </a:moveTo>
                  <a:cubicBezTo>
                    <a:pt x="349" y="618"/>
                    <a:pt x="316" y="582"/>
                    <a:pt x="285" y="538"/>
                  </a:cubicBezTo>
                  <a:cubicBezTo>
                    <a:pt x="196" y="409"/>
                    <a:pt x="104" y="282"/>
                    <a:pt x="13" y="154"/>
                  </a:cubicBezTo>
                  <a:cubicBezTo>
                    <a:pt x="9" y="148"/>
                    <a:pt x="5" y="143"/>
                    <a:pt x="0" y="135"/>
                  </a:cubicBezTo>
                  <a:cubicBezTo>
                    <a:pt x="27" y="126"/>
                    <a:pt x="52" y="119"/>
                    <a:pt x="77" y="111"/>
                  </a:cubicBezTo>
                  <a:cubicBezTo>
                    <a:pt x="188" y="75"/>
                    <a:pt x="299" y="41"/>
                    <a:pt x="410" y="5"/>
                  </a:cubicBezTo>
                  <a:cubicBezTo>
                    <a:pt x="425" y="0"/>
                    <a:pt x="433" y="2"/>
                    <a:pt x="442" y="15"/>
                  </a:cubicBezTo>
                  <a:cubicBezTo>
                    <a:pt x="501" y="104"/>
                    <a:pt x="561" y="191"/>
                    <a:pt x="620" y="279"/>
                  </a:cubicBezTo>
                  <a:cubicBezTo>
                    <a:pt x="654" y="329"/>
                    <a:pt x="699" y="366"/>
                    <a:pt x="756" y="389"/>
                  </a:cubicBezTo>
                  <a:cubicBezTo>
                    <a:pt x="790" y="403"/>
                    <a:pt x="806" y="428"/>
                    <a:pt x="804" y="464"/>
                  </a:cubicBezTo>
                  <a:cubicBezTo>
                    <a:pt x="803" y="495"/>
                    <a:pt x="783" y="519"/>
                    <a:pt x="750" y="530"/>
                  </a:cubicBezTo>
                  <a:cubicBezTo>
                    <a:pt x="655" y="560"/>
                    <a:pt x="560" y="590"/>
                    <a:pt x="465" y="620"/>
                  </a:cubicBezTo>
                  <a:cubicBezTo>
                    <a:pt x="455" y="623"/>
                    <a:pt x="446" y="625"/>
                    <a:pt x="436" y="628"/>
                  </a:cubicBezTo>
                  <a:cubicBezTo>
                    <a:pt x="425" y="628"/>
                    <a:pt x="415" y="628"/>
                    <a:pt x="404" y="6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47">
              <a:extLst>
                <a:ext uri="{FF2B5EF4-FFF2-40B4-BE49-F238E27FC236}">
                  <a16:creationId xmlns:a16="http://schemas.microsoft.com/office/drawing/2014/main" id="{A530EFE1-9BB8-4D56-B945-E383316A1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0750" y="1665288"/>
              <a:ext cx="1763713" cy="2030412"/>
            </a:xfrm>
            <a:custGeom>
              <a:avLst/>
              <a:gdLst>
                <a:gd name="T0" fmla="*/ 0 w 1413"/>
                <a:gd name="T1" fmla="*/ 723 h 1613"/>
                <a:gd name="T2" fmla="*/ 906 w 1413"/>
                <a:gd name="T3" fmla="*/ 0 h 1613"/>
                <a:gd name="T4" fmla="*/ 1413 w 1413"/>
                <a:gd name="T5" fmla="*/ 1613 h 1613"/>
                <a:gd name="T6" fmla="*/ 257 w 1413"/>
                <a:gd name="T7" fmla="*/ 1540 h 1613"/>
                <a:gd name="T8" fmla="*/ 0 w 1413"/>
                <a:gd name="T9" fmla="*/ 723 h 1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3" h="1613">
                  <a:moveTo>
                    <a:pt x="0" y="723"/>
                  </a:moveTo>
                  <a:cubicBezTo>
                    <a:pt x="359" y="555"/>
                    <a:pt x="648" y="300"/>
                    <a:pt x="906" y="0"/>
                  </a:cubicBezTo>
                  <a:cubicBezTo>
                    <a:pt x="1075" y="539"/>
                    <a:pt x="1244" y="1074"/>
                    <a:pt x="1413" y="1613"/>
                  </a:cubicBezTo>
                  <a:cubicBezTo>
                    <a:pt x="1031" y="1516"/>
                    <a:pt x="648" y="1473"/>
                    <a:pt x="257" y="1540"/>
                  </a:cubicBezTo>
                  <a:cubicBezTo>
                    <a:pt x="171" y="1267"/>
                    <a:pt x="86" y="996"/>
                    <a:pt x="0" y="7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48">
              <a:extLst>
                <a:ext uri="{FF2B5EF4-FFF2-40B4-BE49-F238E27FC236}">
                  <a16:creationId xmlns:a16="http://schemas.microsoft.com/office/drawing/2014/main" id="{F6A6C937-FCF7-4F39-822A-A678FDB286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5538" y="2630488"/>
              <a:ext cx="1211263" cy="1266825"/>
            </a:xfrm>
            <a:custGeom>
              <a:avLst/>
              <a:gdLst>
                <a:gd name="T0" fmla="*/ 713 w 970"/>
                <a:gd name="T1" fmla="*/ 0 h 1006"/>
                <a:gd name="T2" fmla="*/ 970 w 970"/>
                <a:gd name="T3" fmla="*/ 817 h 1006"/>
                <a:gd name="T4" fmla="*/ 825 w 970"/>
                <a:gd name="T5" fmla="*/ 862 h 1006"/>
                <a:gd name="T6" fmla="*/ 541 w 970"/>
                <a:gd name="T7" fmla="*/ 948 h 1006"/>
                <a:gd name="T8" fmla="*/ 26 w 970"/>
                <a:gd name="T9" fmla="*/ 587 h 1006"/>
                <a:gd name="T10" fmla="*/ 318 w 970"/>
                <a:gd name="T11" fmla="*/ 125 h 1006"/>
                <a:gd name="T12" fmla="*/ 713 w 970"/>
                <a:gd name="T13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0" h="1006">
                  <a:moveTo>
                    <a:pt x="713" y="0"/>
                  </a:moveTo>
                  <a:cubicBezTo>
                    <a:pt x="799" y="274"/>
                    <a:pt x="884" y="544"/>
                    <a:pt x="970" y="817"/>
                  </a:cubicBezTo>
                  <a:cubicBezTo>
                    <a:pt x="920" y="832"/>
                    <a:pt x="873" y="847"/>
                    <a:pt x="825" y="862"/>
                  </a:cubicBezTo>
                  <a:cubicBezTo>
                    <a:pt x="731" y="891"/>
                    <a:pt x="638" y="926"/>
                    <a:pt x="541" y="948"/>
                  </a:cubicBezTo>
                  <a:cubicBezTo>
                    <a:pt x="297" y="1006"/>
                    <a:pt x="58" y="835"/>
                    <a:pt x="26" y="587"/>
                  </a:cubicBezTo>
                  <a:cubicBezTo>
                    <a:pt x="0" y="381"/>
                    <a:pt x="121" y="190"/>
                    <a:pt x="318" y="125"/>
                  </a:cubicBezTo>
                  <a:cubicBezTo>
                    <a:pt x="449" y="83"/>
                    <a:pt x="580" y="42"/>
                    <a:pt x="7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49">
              <a:extLst>
                <a:ext uri="{FF2B5EF4-FFF2-40B4-BE49-F238E27FC236}">
                  <a16:creationId xmlns:a16="http://schemas.microsoft.com/office/drawing/2014/main" id="{B84DBF56-9E0A-4059-ABF1-0248E5D09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1125" y="1676400"/>
              <a:ext cx="906463" cy="1601787"/>
            </a:xfrm>
            <a:custGeom>
              <a:avLst/>
              <a:gdLst>
                <a:gd name="T0" fmla="*/ 487 w 726"/>
                <a:gd name="T1" fmla="*/ 1272 h 1272"/>
                <a:gd name="T2" fmla="*/ 322 w 726"/>
                <a:gd name="T3" fmla="*/ 1185 h 1272"/>
                <a:gd name="T4" fmla="*/ 371 w 726"/>
                <a:gd name="T5" fmla="*/ 609 h 1272"/>
                <a:gd name="T6" fmla="*/ 0 w 726"/>
                <a:gd name="T7" fmla="*/ 166 h 1272"/>
                <a:gd name="T8" fmla="*/ 87 w 726"/>
                <a:gd name="T9" fmla="*/ 0 h 1272"/>
                <a:gd name="T10" fmla="*/ 487 w 726"/>
                <a:gd name="T11" fmla="*/ 1272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6" h="1272">
                  <a:moveTo>
                    <a:pt x="487" y="1272"/>
                  </a:moveTo>
                  <a:cubicBezTo>
                    <a:pt x="432" y="1243"/>
                    <a:pt x="378" y="1215"/>
                    <a:pt x="322" y="1185"/>
                  </a:cubicBezTo>
                  <a:cubicBezTo>
                    <a:pt x="414" y="999"/>
                    <a:pt x="434" y="807"/>
                    <a:pt x="371" y="609"/>
                  </a:cubicBezTo>
                  <a:cubicBezTo>
                    <a:pt x="309" y="412"/>
                    <a:pt x="183" y="266"/>
                    <a:pt x="0" y="166"/>
                  </a:cubicBezTo>
                  <a:cubicBezTo>
                    <a:pt x="29" y="110"/>
                    <a:pt x="58" y="55"/>
                    <a:pt x="87" y="0"/>
                  </a:cubicBezTo>
                  <a:cubicBezTo>
                    <a:pt x="559" y="240"/>
                    <a:pt x="726" y="828"/>
                    <a:pt x="487" y="12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50">
              <a:extLst>
                <a:ext uri="{FF2B5EF4-FFF2-40B4-BE49-F238E27FC236}">
                  <a16:creationId xmlns:a16="http://schemas.microsoft.com/office/drawing/2014/main" id="{8B6D587B-ED66-4BEA-8BF0-7C7B7BA6A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6975" y="2039938"/>
              <a:ext cx="639763" cy="1049337"/>
            </a:xfrm>
            <a:custGeom>
              <a:avLst/>
              <a:gdLst>
                <a:gd name="T0" fmla="*/ 185 w 513"/>
                <a:gd name="T1" fmla="*/ 748 h 833"/>
                <a:gd name="T2" fmla="*/ 214 w 513"/>
                <a:gd name="T3" fmla="*/ 416 h 833"/>
                <a:gd name="T4" fmla="*/ 0 w 513"/>
                <a:gd name="T5" fmla="*/ 161 h 833"/>
                <a:gd name="T6" fmla="*/ 84 w 513"/>
                <a:gd name="T7" fmla="*/ 0 h 833"/>
                <a:gd name="T8" fmla="*/ 347 w 513"/>
                <a:gd name="T9" fmla="*/ 833 h 833"/>
                <a:gd name="T10" fmla="*/ 185 w 513"/>
                <a:gd name="T11" fmla="*/ 748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3" h="833">
                  <a:moveTo>
                    <a:pt x="185" y="748"/>
                  </a:moveTo>
                  <a:cubicBezTo>
                    <a:pt x="239" y="639"/>
                    <a:pt x="250" y="529"/>
                    <a:pt x="214" y="416"/>
                  </a:cubicBezTo>
                  <a:cubicBezTo>
                    <a:pt x="178" y="303"/>
                    <a:pt x="106" y="219"/>
                    <a:pt x="0" y="161"/>
                  </a:cubicBezTo>
                  <a:cubicBezTo>
                    <a:pt x="29" y="107"/>
                    <a:pt x="56" y="53"/>
                    <a:pt x="84" y="0"/>
                  </a:cubicBezTo>
                  <a:cubicBezTo>
                    <a:pt x="375" y="139"/>
                    <a:pt x="513" y="525"/>
                    <a:pt x="347" y="833"/>
                  </a:cubicBezTo>
                  <a:cubicBezTo>
                    <a:pt x="294" y="805"/>
                    <a:pt x="241" y="777"/>
                    <a:pt x="185" y="7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AEED4EBE-B33E-42FF-A8AA-07A5199C7795}"/>
              </a:ext>
            </a:extLst>
          </p:cNvPr>
          <p:cNvSpPr txBox="1"/>
          <p:nvPr/>
        </p:nvSpPr>
        <p:spPr>
          <a:xfrm>
            <a:off x="510972" y="5343551"/>
            <a:ext cx="197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Crianças com deficiências do desenvolvimento</a:t>
            </a:r>
          </a:p>
        </p:txBody>
      </p:sp>
      <p:sp>
        <p:nvSpPr>
          <p:cNvPr id="62" name="CaixaDeTexto 61">
            <a:extLst>
              <a:ext uri="{FF2B5EF4-FFF2-40B4-BE49-F238E27FC236}">
                <a16:creationId xmlns:a16="http://schemas.microsoft.com/office/drawing/2014/main" id="{122D71FC-EF4F-4910-B25C-23B522E63C5F}"/>
              </a:ext>
            </a:extLst>
          </p:cNvPr>
          <p:cNvSpPr txBox="1"/>
          <p:nvPr/>
        </p:nvSpPr>
        <p:spPr>
          <a:xfrm>
            <a:off x="520158" y="5885869"/>
            <a:ext cx="212718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Sobreviventes após derrame</a:t>
            </a:r>
          </a:p>
        </p:txBody>
      </p:sp>
      <p:sp>
        <p:nvSpPr>
          <p:cNvPr id="63" name="CaixaDeTexto 62">
            <a:extLst>
              <a:ext uri="{FF2B5EF4-FFF2-40B4-BE49-F238E27FC236}">
                <a16:creationId xmlns:a16="http://schemas.microsoft.com/office/drawing/2014/main" id="{89FC6BD6-DB98-40B7-B3BF-145204365327}"/>
              </a:ext>
            </a:extLst>
          </p:cNvPr>
          <p:cNvSpPr txBox="1"/>
          <p:nvPr/>
        </p:nvSpPr>
        <p:spPr>
          <a:xfrm>
            <a:off x="528115" y="6232612"/>
            <a:ext cx="222816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Pessoas com demência</a:t>
            </a:r>
          </a:p>
        </p:txBody>
      </p: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AFA1C57B-54E2-4B48-8417-B95AB67B4151}"/>
              </a:ext>
            </a:extLst>
          </p:cNvPr>
          <p:cNvCxnSpPr>
            <a:cxnSpLocks/>
          </p:cNvCxnSpPr>
          <p:nvPr/>
        </p:nvCxnSpPr>
        <p:spPr>
          <a:xfrm flipH="1">
            <a:off x="488403" y="5824379"/>
            <a:ext cx="1927318" cy="3334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id="{FCA1F5EB-EAD3-439D-A7CC-EDFA49473C94}"/>
              </a:ext>
            </a:extLst>
          </p:cNvPr>
          <p:cNvCxnSpPr>
            <a:cxnSpLocks/>
          </p:cNvCxnSpPr>
          <p:nvPr/>
        </p:nvCxnSpPr>
        <p:spPr>
          <a:xfrm flipH="1">
            <a:off x="512423" y="6202386"/>
            <a:ext cx="1978453" cy="3334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9" name="Conector reto 68">
            <a:extLst>
              <a:ext uri="{FF2B5EF4-FFF2-40B4-BE49-F238E27FC236}">
                <a16:creationId xmlns:a16="http://schemas.microsoft.com/office/drawing/2014/main" id="{D12A9377-E8DB-4BBA-91D4-B5C45E40460C}"/>
              </a:ext>
            </a:extLst>
          </p:cNvPr>
          <p:cNvCxnSpPr>
            <a:cxnSpLocks/>
          </p:cNvCxnSpPr>
          <p:nvPr/>
        </p:nvCxnSpPr>
        <p:spPr>
          <a:xfrm flipH="1">
            <a:off x="570989" y="6563198"/>
            <a:ext cx="2127958" cy="1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5" name="Speech Bubble: Oval 22">
            <a:extLst>
              <a:ext uri="{FF2B5EF4-FFF2-40B4-BE49-F238E27FC236}">
                <a16:creationId xmlns:a16="http://schemas.microsoft.com/office/drawing/2014/main" id="{9D6C44B4-3CC8-4E03-B668-3FC0E1B382D7}"/>
              </a:ext>
            </a:extLst>
          </p:cNvPr>
          <p:cNvSpPr/>
          <p:nvPr/>
        </p:nvSpPr>
        <p:spPr>
          <a:xfrm rot="10800000">
            <a:off x="5515275" y="449099"/>
            <a:ext cx="2417733" cy="1089926"/>
          </a:xfrm>
          <a:prstGeom prst="wedgeEllipseCallout">
            <a:avLst>
              <a:gd name="adj1" fmla="val 44941"/>
              <a:gd name="adj2" fmla="val -4314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6">
            <a:extLst>
              <a:ext uri="{FF2B5EF4-FFF2-40B4-BE49-F238E27FC236}">
                <a16:creationId xmlns:a16="http://schemas.microsoft.com/office/drawing/2014/main" id="{EBF7A5A7-DB47-46CE-AE1F-F38F71F83374}"/>
              </a:ext>
            </a:extLst>
          </p:cNvPr>
          <p:cNvSpPr txBox="1"/>
          <p:nvPr/>
        </p:nvSpPr>
        <p:spPr>
          <a:xfrm>
            <a:off x="4932920" y="623145"/>
            <a:ext cx="358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sz="2000" b="1" i="1" dirty="0">
                <a:solidFill>
                  <a:srgbClr val="C00000"/>
                </a:solidFill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VOCÊ SABE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O QUE É</a:t>
            </a:r>
          </a:p>
          <a:p>
            <a:pPr lvl="0" algn="ctr"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DISFAGIA? </a:t>
            </a:r>
            <a:endParaRPr kumimoji="0" lang="en-GB" sz="20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Noto Sans" panose="020B0502040504020204"/>
              <a:ea typeface="Noto Sans Disp Light" panose="020B0402040504020204" pitchFamily="34"/>
              <a:cs typeface="Noto Sans Disp Light" panose="020B0402040504020204" pitchFamily="34"/>
            </a:endParaRPr>
          </a:p>
        </p:txBody>
      </p:sp>
      <p:sp>
        <p:nvSpPr>
          <p:cNvPr id="78" name="Freeform 5">
            <a:extLst>
              <a:ext uri="{FF2B5EF4-FFF2-40B4-BE49-F238E27FC236}">
                <a16:creationId xmlns:a16="http://schemas.microsoft.com/office/drawing/2014/main" id="{56FA7DCB-2340-4460-9DBF-59E1ACD248B5}"/>
              </a:ext>
            </a:extLst>
          </p:cNvPr>
          <p:cNvSpPr>
            <a:spLocks/>
          </p:cNvSpPr>
          <p:nvPr/>
        </p:nvSpPr>
        <p:spPr bwMode="auto">
          <a:xfrm>
            <a:off x="6538675" y="4834853"/>
            <a:ext cx="1279104" cy="532426"/>
          </a:xfrm>
          <a:custGeom>
            <a:avLst/>
            <a:gdLst>
              <a:gd name="T0" fmla="*/ 1175 w 2283"/>
              <a:gd name="T1" fmla="*/ 0 h 830"/>
              <a:gd name="T2" fmla="*/ 1039 w 2283"/>
              <a:gd name="T3" fmla="*/ 9 h 830"/>
              <a:gd name="T4" fmla="*/ 794 w 2283"/>
              <a:gd name="T5" fmla="*/ 41 h 830"/>
              <a:gd name="T6" fmla="*/ 554 w 2283"/>
              <a:gd name="T7" fmla="*/ 120 h 830"/>
              <a:gd name="T8" fmla="*/ 281 w 2283"/>
              <a:gd name="T9" fmla="*/ 288 h 830"/>
              <a:gd name="T10" fmla="*/ 51 w 2283"/>
              <a:gd name="T11" fmla="*/ 637 h 830"/>
              <a:gd name="T12" fmla="*/ 0 w 2283"/>
              <a:gd name="T13" fmla="*/ 830 h 830"/>
              <a:gd name="T14" fmla="*/ 2283 w 2283"/>
              <a:gd name="T15" fmla="*/ 830 h 830"/>
              <a:gd name="T16" fmla="*/ 2183 w 2283"/>
              <a:gd name="T17" fmla="*/ 539 h 830"/>
              <a:gd name="T18" fmla="*/ 1948 w 2283"/>
              <a:gd name="T19" fmla="*/ 241 h 830"/>
              <a:gd name="T20" fmla="*/ 1364 w 2283"/>
              <a:gd name="T21" fmla="*/ 13 h 830"/>
              <a:gd name="T22" fmla="*/ 1175 w 2283"/>
              <a:gd name="T23" fmla="*/ 0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83" h="830">
                <a:moveTo>
                  <a:pt x="1175" y="0"/>
                </a:moveTo>
                <a:cubicBezTo>
                  <a:pt x="1130" y="0"/>
                  <a:pt x="1084" y="3"/>
                  <a:pt x="1039" y="9"/>
                </a:cubicBezTo>
                <a:cubicBezTo>
                  <a:pt x="954" y="18"/>
                  <a:pt x="874" y="22"/>
                  <a:pt x="794" y="41"/>
                </a:cubicBezTo>
                <a:cubicBezTo>
                  <a:pt x="710" y="60"/>
                  <a:pt x="634" y="88"/>
                  <a:pt x="554" y="120"/>
                </a:cubicBezTo>
                <a:cubicBezTo>
                  <a:pt x="451" y="157"/>
                  <a:pt x="361" y="218"/>
                  <a:pt x="281" y="288"/>
                </a:cubicBezTo>
                <a:cubicBezTo>
                  <a:pt x="173" y="386"/>
                  <a:pt x="98" y="502"/>
                  <a:pt x="51" y="637"/>
                </a:cubicBezTo>
                <a:cubicBezTo>
                  <a:pt x="26" y="700"/>
                  <a:pt x="10" y="765"/>
                  <a:pt x="0" y="830"/>
                </a:cubicBezTo>
                <a:cubicBezTo>
                  <a:pt x="2283" y="830"/>
                  <a:pt x="2283" y="830"/>
                  <a:pt x="2283" y="830"/>
                </a:cubicBezTo>
                <a:cubicBezTo>
                  <a:pt x="2264" y="729"/>
                  <a:pt x="2232" y="632"/>
                  <a:pt x="2183" y="539"/>
                </a:cubicBezTo>
                <a:cubicBezTo>
                  <a:pt x="2126" y="423"/>
                  <a:pt x="2046" y="325"/>
                  <a:pt x="1948" y="241"/>
                </a:cubicBezTo>
                <a:cubicBezTo>
                  <a:pt x="1778" y="102"/>
                  <a:pt x="1580" y="36"/>
                  <a:pt x="1364" y="13"/>
                </a:cubicBezTo>
                <a:cubicBezTo>
                  <a:pt x="1301" y="5"/>
                  <a:pt x="1238" y="0"/>
                  <a:pt x="1175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Freeform 6">
            <a:extLst>
              <a:ext uri="{FF2B5EF4-FFF2-40B4-BE49-F238E27FC236}">
                <a16:creationId xmlns:a16="http://schemas.microsoft.com/office/drawing/2014/main" id="{7E7966D1-E8E0-40F5-A186-F0216FA345A1}"/>
              </a:ext>
            </a:extLst>
          </p:cNvPr>
          <p:cNvSpPr>
            <a:spLocks/>
          </p:cNvSpPr>
          <p:nvPr/>
        </p:nvSpPr>
        <p:spPr bwMode="auto">
          <a:xfrm>
            <a:off x="6525010" y="5339262"/>
            <a:ext cx="1458504" cy="508345"/>
          </a:xfrm>
          <a:custGeom>
            <a:avLst/>
            <a:gdLst>
              <a:gd name="T0" fmla="*/ 2303 w 2592"/>
              <a:gd name="T1" fmla="*/ 0 h 829"/>
              <a:gd name="T2" fmla="*/ 2303 w 2592"/>
              <a:gd name="T3" fmla="*/ 0 h 829"/>
              <a:gd name="T4" fmla="*/ 2303 w 2592"/>
              <a:gd name="T5" fmla="*/ 0 h 829"/>
              <a:gd name="T6" fmla="*/ 20 w 2592"/>
              <a:gd name="T7" fmla="*/ 0 h 829"/>
              <a:gd name="T8" fmla="*/ 20 w 2592"/>
              <a:gd name="T9" fmla="*/ 0 h 829"/>
              <a:gd name="T10" fmla="*/ 20 w 2592"/>
              <a:gd name="T11" fmla="*/ 0 h 829"/>
              <a:gd name="T12" fmla="*/ 9 w 2592"/>
              <a:gd name="T13" fmla="*/ 105 h 829"/>
              <a:gd name="T14" fmla="*/ 42 w 2592"/>
              <a:gd name="T15" fmla="*/ 533 h 829"/>
              <a:gd name="T16" fmla="*/ 132 w 2592"/>
              <a:gd name="T17" fmla="*/ 808 h 829"/>
              <a:gd name="T18" fmla="*/ 141 w 2592"/>
              <a:gd name="T19" fmla="*/ 829 h 829"/>
              <a:gd name="T20" fmla="*/ 141 w 2592"/>
              <a:gd name="T21" fmla="*/ 829 h 829"/>
              <a:gd name="T22" fmla="*/ 141 w 2592"/>
              <a:gd name="T23" fmla="*/ 829 h 829"/>
              <a:gd name="T24" fmla="*/ 2592 w 2592"/>
              <a:gd name="T25" fmla="*/ 829 h 829"/>
              <a:gd name="T26" fmla="*/ 2547 w 2592"/>
              <a:gd name="T27" fmla="*/ 710 h 829"/>
              <a:gd name="T28" fmla="*/ 2387 w 2592"/>
              <a:gd name="T29" fmla="*/ 412 h 829"/>
              <a:gd name="T30" fmla="*/ 2335 w 2592"/>
              <a:gd name="T31" fmla="*/ 245 h 829"/>
              <a:gd name="T32" fmla="*/ 2307 w 2592"/>
              <a:gd name="T33" fmla="*/ 16 h 829"/>
              <a:gd name="T34" fmla="*/ 2303 w 2592"/>
              <a:gd name="T35" fmla="*/ 0 h 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92" h="829">
                <a:moveTo>
                  <a:pt x="2303" y="0"/>
                </a:moveTo>
                <a:cubicBezTo>
                  <a:pt x="2303" y="0"/>
                  <a:pt x="2303" y="0"/>
                  <a:pt x="2303" y="0"/>
                </a:cubicBezTo>
                <a:cubicBezTo>
                  <a:pt x="2303" y="0"/>
                  <a:pt x="2303" y="0"/>
                  <a:pt x="2303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5" y="35"/>
                  <a:pt x="11" y="70"/>
                  <a:pt x="9" y="105"/>
                </a:cubicBezTo>
                <a:cubicBezTo>
                  <a:pt x="0" y="249"/>
                  <a:pt x="9" y="393"/>
                  <a:pt x="42" y="533"/>
                </a:cubicBezTo>
                <a:cubicBezTo>
                  <a:pt x="61" y="626"/>
                  <a:pt x="94" y="719"/>
                  <a:pt x="132" y="808"/>
                </a:cubicBezTo>
                <a:cubicBezTo>
                  <a:pt x="135" y="815"/>
                  <a:pt x="138" y="822"/>
                  <a:pt x="141" y="829"/>
                </a:cubicBezTo>
                <a:cubicBezTo>
                  <a:pt x="141" y="829"/>
                  <a:pt x="141" y="829"/>
                  <a:pt x="141" y="829"/>
                </a:cubicBezTo>
                <a:cubicBezTo>
                  <a:pt x="141" y="829"/>
                  <a:pt x="141" y="829"/>
                  <a:pt x="141" y="829"/>
                </a:cubicBezTo>
                <a:cubicBezTo>
                  <a:pt x="2592" y="829"/>
                  <a:pt x="2592" y="829"/>
                  <a:pt x="2592" y="829"/>
                </a:cubicBezTo>
                <a:cubicBezTo>
                  <a:pt x="2577" y="788"/>
                  <a:pt x="2567" y="747"/>
                  <a:pt x="2547" y="710"/>
                </a:cubicBezTo>
                <a:cubicBezTo>
                  <a:pt x="2495" y="612"/>
                  <a:pt x="2438" y="515"/>
                  <a:pt x="2387" y="412"/>
                </a:cubicBezTo>
                <a:cubicBezTo>
                  <a:pt x="2358" y="361"/>
                  <a:pt x="2335" y="310"/>
                  <a:pt x="2335" y="245"/>
                </a:cubicBezTo>
                <a:cubicBezTo>
                  <a:pt x="2330" y="170"/>
                  <a:pt x="2321" y="91"/>
                  <a:pt x="2307" y="16"/>
                </a:cubicBezTo>
                <a:cubicBezTo>
                  <a:pt x="2306" y="11"/>
                  <a:pt x="2304" y="5"/>
                  <a:pt x="2303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Freeform 8">
            <a:extLst>
              <a:ext uri="{FF2B5EF4-FFF2-40B4-BE49-F238E27FC236}">
                <a16:creationId xmlns:a16="http://schemas.microsoft.com/office/drawing/2014/main" id="{0EB04560-427E-441A-9CFF-634F94E7E0C3}"/>
              </a:ext>
            </a:extLst>
          </p:cNvPr>
          <p:cNvSpPr>
            <a:spLocks/>
          </p:cNvSpPr>
          <p:nvPr/>
        </p:nvSpPr>
        <p:spPr bwMode="auto">
          <a:xfrm>
            <a:off x="6729519" y="6242935"/>
            <a:ext cx="1114270" cy="536254"/>
          </a:xfrm>
          <a:custGeom>
            <a:avLst/>
            <a:gdLst>
              <a:gd name="T0" fmla="*/ 6 w 2017"/>
              <a:gd name="T1" fmla="*/ 0 h 829"/>
              <a:gd name="T2" fmla="*/ 0 w 2017"/>
              <a:gd name="T3" fmla="*/ 201 h 829"/>
              <a:gd name="T4" fmla="*/ 19 w 2017"/>
              <a:gd name="T5" fmla="*/ 233 h 829"/>
              <a:gd name="T6" fmla="*/ 250 w 2017"/>
              <a:gd name="T7" fmla="*/ 341 h 829"/>
              <a:gd name="T8" fmla="*/ 414 w 2017"/>
              <a:gd name="T9" fmla="*/ 420 h 829"/>
              <a:gd name="T10" fmla="*/ 655 w 2017"/>
              <a:gd name="T11" fmla="*/ 536 h 829"/>
              <a:gd name="T12" fmla="*/ 890 w 2017"/>
              <a:gd name="T13" fmla="*/ 648 h 829"/>
              <a:gd name="T14" fmla="*/ 1172 w 2017"/>
              <a:gd name="T15" fmla="*/ 778 h 829"/>
              <a:gd name="T16" fmla="*/ 1276 w 2017"/>
              <a:gd name="T17" fmla="*/ 829 h 829"/>
              <a:gd name="T18" fmla="*/ 1398 w 2017"/>
              <a:gd name="T19" fmla="*/ 122 h 829"/>
              <a:gd name="T20" fmla="*/ 1417 w 2017"/>
              <a:gd name="T21" fmla="*/ 126 h 829"/>
              <a:gd name="T22" fmla="*/ 1629 w 2017"/>
              <a:gd name="T23" fmla="*/ 150 h 829"/>
              <a:gd name="T24" fmla="*/ 1925 w 2017"/>
              <a:gd name="T25" fmla="*/ 136 h 829"/>
              <a:gd name="T26" fmla="*/ 1972 w 2017"/>
              <a:gd name="T27" fmla="*/ 112 h 829"/>
              <a:gd name="T28" fmla="*/ 2009 w 2017"/>
              <a:gd name="T29" fmla="*/ 0 h 829"/>
              <a:gd name="T30" fmla="*/ 6 w 2017"/>
              <a:gd name="T31" fmla="*/ 0 h 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17" h="829">
                <a:moveTo>
                  <a:pt x="6" y="0"/>
                </a:moveTo>
                <a:cubicBezTo>
                  <a:pt x="4" y="67"/>
                  <a:pt x="2" y="134"/>
                  <a:pt x="0" y="201"/>
                </a:cubicBezTo>
                <a:cubicBezTo>
                  <a:pt x="0" y="219"/>
                  <a:pt x="0" y="229"/>
                  <a:pt x="19" y="233"/>
                </a:cubicBezTo>
                <a:cubicBezTo>
                  <a:pt x="94" y="271"/>
                  <a:pt x="174" y="303"/>
                  <a:pt x="250" y="341"/>
                </a:cubicBezTo>
                <a:cubicBezTo>
                  <a:pt x="306" y="364"/>
                  <a:pt x="358" y="396"/>
                  <a:pt x="414" y="420"/>
                </a:cubicBezTo>
                <a:cubicBezTo>
                  <a:pt x="494" y="462"/>
                  <a:pt x="574" y="499"/>
                  <a:pt x="655" y="536"/>
                </a:cubicBezTo>
                <a:cubicBezTo>
                  <a:pt x="735" y="573"/>
                  <a:pt x="810" y="611"/>
                  <a:pt x="890" y="648"/>
                </a:cubicBezTo>
                <a:cubicBezTo>
                  <a:pt x="984" y="690"/>
                  <a:pt x="1078" y="736"/>
                  <a:pt x="1172" y="778"/>
                </a:cubicBezTo>
                <a:cubicBezTo>
                  <a:pt x="1205" y="797"/>
                  <a:pt x="1238" y="811"/>
                  <a:pt x="1276" y="829"/>
                </a:cubicBezTo>
                <a:cubicBezTo>
                  <a:pt x="1318" y="592"/>
                  <a:pt x="1361" y="359"/>
                  <a:pt x="1398" y="122"/>
                </a:cubicBezTo>
                <a:cubicBezTo>
                  <a:pt x="1408" y="122"/>
                  <a:pt x="1412" y="122"/>
                  <a:pt x="1417" y="126"/>
                </a:cubicBezTo>
                <a:cubicBezTo>
                  <a:pt x="1488" y="136"/>
                  <a:pt x="1558" y="145"/>
                  <a:pt x="1629" y="150"/>
                </a:cubicBezTo>
                <a:cubicBezTo>
                  <a:pt x="1728" y="159"/>
                  <a:pt x="1827" y="159"/>
                  <a:pt x="1925" y="136"/>
                </a:cubicBezTo>
                <a:cubicBezTo>
                  <a:pt x="1944" y="131"/>
                  <a:pt x="1958" y="126"/>
                  <a:pt x="1972" y="112"/>
                </a:cubicBezTo>
                <a:cubicBezTo>
                  <a:pt x="2007" y="83"/>
                  <a:pt x="2017" y="42"/>
                  <a:pt x="2009" y="0"/>
                </a:cubicBezTo>
                <a:lnTo>
                  <a:pt x="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Freeform 9">
            <a:extLst>
              <a:ext uri="{FF2B5EF4-FFF2-40B4-BE49-F238E27FC236}">
                <a16:creationId xmlns:a16="http://schemas.microsoft.com/office/drawing/2014/main" id="{19038E23-ECEE-424C-A6A9-6A4DC4EB7B67}"/>
              </a:ext>
            </a:extLst>
          </p:cNvPr>
          <p:cNvSpPr>
            <a:spLocks/>
          </p:cNvSpPr>
          <p:nvPr/>
        </p:nvSpPr>
        <p:spPr bwMode="auto">
          <a:xfrm>
            <a:off x="6604490" y="5836087"/>
            <a:ext cx="1385349" cy="407165"/>
          </a:xfrm>
          <a:custGeom>
            <a:avLst/>
            <a:gdLst>
              <a:gd name="T0" fmla="*/ 2451 w 2467"/>
              <a:gd name="T1" fmla="*/ 0 h 830"/>
              <a:gd name="T2" fmla="*/ 2451 w 2467"/>
              <a:gd name="T3" fmla="*/ 0 h 830"/>
              <a:gd name="T4" fmla="*/ 2451 w 2467"/>
              <a:gd name="T5" fmla="*/ 0 h 830"/>
              <a:gd name="T6" fmla="*/ 0 w 2467"/>
              <a:gd name="T7" fmla="*/ 0 h 830"/>
              <a:gd name="T8" fmla="*/ 217 w 2467"/>
              <a:gd name="T9" fmla="*/ 361 h 830"/>
              <a:gd name="T10" fmla="*/ 231 w 2467"/>
              <a:gd name="T11" fmla="*/ 388 h 830"/>
              <a:gd name="T12" fmla="*/ 236 w 2467"/>
              <a:gd name="T13" fmla="*/ 556 h 830"/>
              <a:gd name="T14" fmla="*/ 232 w 2467"/>
              <a:gd name="T15" fmla="*/ 830 h 830"/>
              <a:gd name="T16" fmla="*/ 2235 w 2467"/>
              <a:gd name="T17" fmla="*/ 830 h 830"/>
              <a:gd name="T18" fmla="*/ 2231 w 2467"/>
              <a:gd name="T19" fmla="*/ 817 h 830"/>
              <a:gd name="T20" fmla="*/ 2180 w 2467"/>
              <a:gd name="T21" fmla="*/ 663 h 830"/>
              <a:gd name="T22" fmla="*/ 2180 w 2467"/>
              <a:gd name="T23" fmla="*/ 640 h 830"/>
              <a:gd name="T24" fmla="*/ 2227 w 2467"/>
              <a:gd name="T25" fmla="*/ 505 h 830"/>
              <a:gd name="T26" fmla="*/ 2217 w 2467"/>
              <a:gd name="T27" fmla="*/ 472 h 830"/>
              <a:gd name="T28" fmla="*/ 2142 w 2467"/>
              <a:gd name="T29" fmla="*/ 402 h 830"/>
              <a:gd name="T30" fmla="*/ 2151 w 2467"/>
              <a:gd name="T31" fmla="*/ 388 h 830"/>
              <a:gd name="T32" fmla="*/ 2246 w 2467"/>
              <a:gd name="T33" fmla="*/ 328 h 830"/>
              <a:gd name="T34" fmla="*/ 2255 w 2467"/>
              <a:gd name="T35" fmla="*/ 305 h 830"/>
              <a:gd name="T36" fmla="*/ 2246 w 2467"/>
              <a:gd name="T37" fmla="*/ 235 h 830"/>
              <a:gd name="T38" fmla="*/ 2231 w 2467"/>
              <a:gd name="T39" fmla="*/ 128 h 830"/>
              <a:gd name="T40" fmla="*/ 2391 w 2467"/>
              <a:gd name="T41" fmla="*/ 109 h 830"/>
              <a:gd name="T42" fmla="*/ 2457 w 2467"/>
              <a:gd name="T43" fmla="*/ 16 h 830"/>
              <a:gd name="T44" fmla="*/ 2451 w 2467"/>
              <a:gd name="T45" fmla="*/ 0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467" h="830">
                <a:moveTo>
                  <a:pt x="2451" y="0"/>
                </a:moveTo>
                <a:cubicBezTo>
                  <a:pt x="2451" y="0"/>
                  <a:pt x="2451" y="0"/>
                  <a:pt x="2451" y="0"/>
                </a:cubicBezTo>
                <a:cubicBezTo>
                  <a:pt x="2451" y="0"/>
                  <a:pt x="2451" y="0"/>
                  <a:pt x="2451" y="0"/>
                </a:cubicBezTo>
                <a:cubicBezTo>
                  <a:pt x="0" y="0"/>
                  <a:pt x="0" y="0"/>
                  <a:pt x="0" y="0"/>
                </a:cubicBezTo>
                <a:cubicBezTo>
                  <a:pt x="55" y="128"/>
                  <a:pt x="128" y="250"/>
                  <a:pt x="217" y="361"/>
                </a:cubicBezTo>
                <a:cubicBezTo>
                  <a:pt x="226" y="365"/>
                  <a:pt x="231" y="379"/>
                  <a:pt x="231" y="388"/>
                </a:cubicBezTo>
                <a:cubicBezTo>
                  <a:pt x="236" y="444"/>
                  <a:pt x="236" y="500"/>
                  <a:pt x="236" y="556"/>
                </a:cubicBezTo>
                <a:cubicBezTo>
                  <a:pt x="236" y="647"/>
                  <a:pt x="234" y="739"/>
                  <a:pt x="232" y="830"/>
                </a:cubicBezTo>
                <a:cubicBezTo>
                  <a:pt x="2235" y="830"/>
                  <a:pt x="2235" y="830"/>
                  <a:pt x="2235" y="830"/>
                </a:cubicBezTo>
                <a:cubicBezTo>
                  <a:pt x="2234" y="825"/>
                  <a:pt x="2233" y="821"/>
                  <a:pt x="2231" y="817"/>
                </a:cubicBezTo>
                <a:cubicBezTo>
                  <a:pt x="2222" y="766"/>
                  <a:pt x="2198" y="714"/>
                  <a:pt x="2180" y="663"/>
                </a:cubicBezTo>
                <a:cubicBezTo>
                  <a:pt x="2180" y="654"/>
                  <a:pt x="2180" y="644"/>
                  <a:pt x="2180" y="640"/>
                </a:cubicBezTo>
                <a:cubicBezTo>
                  <a:pt x="2194" y="593"/>
                  <a:pt x="2208" y="547"/>
                  <a:pt x="2227" y="505"/>
                </a:cubicBezTo>
                <a:cubicBezTo>
                  <a:pt x="2231" y="491"/>
                  <a:pt x="2227" y="482"/>
                  <a:pt x="2217" y="472"/>
                </a:cubicBezTo>
                <a:cubicBezTo>
                  <a:pt x="2194" y="449"/>
                  <a:pt x="2166" y="426"/>
                  <a:pt x="2142" y="402"/>
                </a:cubicBezTo>
                <a:cubicBezTo>
                  <a:pt x="2147" y="393"/>
                  <a:pt x="2151" y="393"/>
                  <a:pt x="2151" y="388"/>
                </a:cubicBezTo>
                <a:cubicBezTo>
                  <a:pt x="2184" y="370"/>
                  <a:pt x="2213" y="347"/>
                  <a:pt x="2246" y="328"/>
                </a:cubicBezTo>
                <a:cubicBezTo>
                  <a:pt x="2250" y="323"/>
                  <a:pt x="2255" y="314"/>
                  <a:pt x="2255" y="305"/>
                </a:cubicBezTo>
                <a:cubicBezTo>
                  <a:pt x="2255" y="281"/>
                  <a:pt x="2250" y="258"/>
                  <a:pt x="2246" y="235"/>
                </a:cubicBezTo>
                <a:cubicBezTo>
                  <a:pt x="2241" y="198"/>
                  <a:pt x="2236" y="160"/>
                  <a:pt x="2231" y="128"/>
                </a:cubicBezTo>
                <a:cubicBezTo>
                  <a:pt x="2288" y="118"/>
                  <a:pt x="2340" y="114"/>
                  <a:pt x="2391" y="109"/>
                </a:cubicBezTo>
                <a:cubicBezTo>
                  <a:pt x="2448" y="100"/>
                  <a:pt x="2467" y="72"/>
                  <a:pt x="2457" y="16"/>
                </a:cubicBezTo>
                <a:cubicBezTo>
                  <a:pt x="2455" y="11"/>
                  <a:pt x="2453" y="5"/>
                  <a:pt x="2451" y="0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2" name="Conector reto 81">
            <a:extLst>
              <a:ext uri="{FF2B5EF4-FFF2-40B4-BE49-F238E27FC236}">
                <a16:creationId xmlns:a16="http://schemas.microsoft.com/office/drawing/2014/main" id="{1B86BC88-DA19-4249-9520-BC2FD13284F9}"/>
              </a:ext>
            </a:extLst>
          </p:cNvPr>
          <p:cNvCxnSpPr>
            <a:cxnSpLocks/>
          </p:cNvCxnSpPr>
          <p:nvPr/>
        </p:nvCxnSpPr>
        <p:spPr>
          <a:xfrm flipH="1">
            <a:off x="4570970" y="5348888"/>
            <a:ext cx="1814373" cy="1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83" name="Group 198">
            <a:extLst>
              <a:ext uri="{FF2B5EF4-FFF2-40B4-BE49-F238E27FC236}">
                <a16:creationId xmlns:a16="http://schemas.microsoft.com/office/drawing/2014/main" id="{5D5D1FA1-AE10-47DA-86F5-9BC07BEDB3DA}"/>
              </a:ext>
            </a:extLst>
          </p:cNvPr>
          <p:cNvGrpSpPr/>
          <p:nvPr/>
        </p:nvGrpSpPr>
        <p:grpSpPr>
          <a:xfrm>
            <a:off x="4343143" y="5880827"/>
            <a:ext cx="210143" cy="346330"/>
            <a:chOff x="4952489" y="1117582"/>
            <a:chExt cx="650964" cy="1755718"/>
          </a:xfrm>
        </p:grpSpPr>
        <p:sp>
          <p:nvSpPr>
            <p:cNvPr id="84" name="Freeform 104">
              <a:extLst>
                <a:ext uri="{FF2B5EF4-FFF2-40B4-BE49-F238E27FC236}">
                  <a16:creationId xmlns:a16="http://schemas.microsoft.com/office/drawing/2014/main" id="{8406166F-8F49-44B6-9531-770443216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2489" y="1410978"/>
              <a:ext cx="650964" cy="1462322"/>
            </a:xfrm>
            <a:custGeom>
              <a:avLst/>
              <a:gdLst>
                <a:gd name="T0" fmla="*/ 236 w 327"/>
                <a:gd name="T1" fmla="*/ 133 h 711"/>
                <a:gd name="T2" fmla="*/ 238 w 327"/>
                <a:gd name="T3" fmla="*/ 254 h 711"/>
                <a:gd name="T4" fmla="*/ 260 w 327"/>
                <a:gd name="T5" fmla="*/ 374 h 711"/>
                <a:gd name="T6" fmla="*/ 238 w 327"/>
                <a:gd name="T7" fmla="*/ 376 h 711"/>
                <a:gd name="T8" fmla="*/ 237 w 327"/>
                <a:gd name="T9" fmla="*/ 394 h 711"/>
                <a:gd name="T10" fmla="*/ 237 w 327"/>
                <a:gd name="T11" fmla="*/ 674 h 711"/>
                <a:gd name="T12" fmla="*/ 207 w 327"/>
                <a:gd name="T13" fmla="*/ 710 h 711"/>
                <a:gd name="T14" fmla="*/ 173 w 327"/>
                <a:gd name="T15" fmla="*/ 674 h 711"/>
                <a:gd name="T16" fmla="*/ 173 w 327"/>
                <a:gd name="T17" fmla="*/ 404 h 711"/>
                <a:gd name="T18" fmla="*/ 173 w 327"/>
                <a:gd name="T19" fmla="*/ 388 h 711"/>
                <a:gd name="T20" fmla="*/ 163 w 327"/>
                <a:gd name="T21" fmla="*/ 375 h 711"/>
                <a:gd name="T22" fmla="*/ 153 w 327"/>
                <a:gd name="T23" fmla="*/ 389 h 711"/>
                <a:gd name="T24" fmla="*/ 154 w 327"/>
                <a:gd name="T25" fmla="*/ 655 h 711"/>
                <a:gd name="T26" fmla="*/ 153 w 327"/>
                <a:gd name="T27" fmla="*/ 679 h 711"/>
                <a:gd name="T28" fmla="*/ 126 w 327"/>
                <a:gd name="T29" fmla="*/ 710 h 711"/>
                <a:gd name="T30" fmla="*/ 92 w 327"/>
                <a:gd name="T31" fmla="*/ 684 h 711"/>
                <a:gd name="T32" fmla="*/ 91 w 327"/>
                <a:gd name="T33" fmla="*/ 666 h 711"/>
                <a:gd name="T34" fmla="*/ 91 w 327"/>
                <a:gd name="T35" fmla="*/ 399 h 711"/>
                <a:gd name="T36" fmla="*/ 68 w 327"/>
                <a:gd name="T37" fmla="*/ 374 h 711"/>
                <a:gd name="T38" fmla="*/ 95 w 327"/>
                <a:gd name="T39" fmla="*/ 127 h 711"/>
                <a:gd name="T40" fmla="*/ 89 w 327"/>
                <a:gd name="T41" fmla="*/ 145 h 711"/>
                <a:gd name="T42" fmla="*/ 61 w 327"/>
                <a:gd name="T43" fmla="*/ 297 h 711"/>
                <a:gd name="T44" fmla="*/ 28 w 327"/>
                <a:gd name="T45" fmla="*/ 325 h 711"/>
                <a:gd name="T46" fmla="*/ 3 w 327"/>
                <a:gd name="T47" fmla="*/ 287 h 711"/>
                <a:gd name="T48" fmla="*/ 21 w 327"/>
                <a:gd name="T49" fmla="*/ 188 h 711"/>
                <a:gd name="T50" fmla="*/ 42 w 327"/>
                <a:gd name="T51" fmla="*/ 66 h 711"/>
                <a:gd name="T52" fmla="*/ 121 w 327"/>
                <a:gd name="T53" fmla="*/ 7 h 711"/>
                <a:gd name="T54" fmla="*/ 132 w 327"/>
                <a:gd name="T55" fmla="*/ 14 h 711"/>
                <a:gd name="T56" fmla="*/ 190 w 327"/>
                <a:gd name="T57" fmla="*/ 18 h 711"/>
                <a:gd name="T58" fmla="*/ 207 w 327"/>
                <a:gd name="T59" fmla="*/ 7 h 711"/>
                <a:gd name="T60" fmla="*/ 247 w 327"/>
                <a:gd name="T61" fmla="*/ 14 h 711"/>
                <a:gd name="T62" fmla="*/ 285 w 327"/>
                <a:gd name="T63" fmla="*/ 68 h 711"/>
                <a:gd name="T64" fmla="*/ 319 w 327"/>
                <a:gd name="T65" fmla="*/ 254 h 711"/>
                <a:gd name="T66" fmla="*/ 325 w 327"/>
                <a:gd name="T67" fmla="*/ 290 h 711"/>
                <a:gd name="T68" fmla="*/ 299 w 327"/>
                <a:gd name="T69" fmla="*/ 326 h 711"/>
                <a:gd name="T70" fmla="*/ 265 w 327"/>
                <a:gd name="T71" fmla="*/ 297 h 711"/>
                <a:gd name="T72" fmla="*/ 236 w 327"/>
                <a:gd name="T73" fmla="*/ 133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711">
                  <a:moveTo>
                    <a:pt x="236" y="133"/>
                  </a:moveTo>
                  <a:cubicBezTo>
                    <a:pt x="230" y="173"/>
                    <a:pt x="230" y="213"/>
                    <a:pt x="238" y="254"/>
                  </a:cubicBezTo>
                  <a:cubicBezTo>
                    <a:pt x="245" y="293"/>
                    <a:pt x="253" y="333"/>
                    <a:pt x="260" y="374"/>
                  </a:cubicBezTo>
                  <a:cubicBezTo>
                    <a:pt x="253" y="374"/>
                    <a:pt x="246" y="375"/>
                    <a:pt x="238" y="376"/>
                  </a:cubicBezTo>
                  <a:cubicBezTo>
                    <a:pt x="238" y="382"/>
                    <a:pt x="237" y="388"/>
                    <a:pt x="237" y="394"/>
                  </a:cubicBezTo>
                  <a:cubicBezTo>
                    <a:pt x="237" y="487"/>
                    <a:pt x="237" y="580"/>
                    <a:pt x="237" y="674"/>
                  </a:cubicBezTo>
                  <a:cubicBezTo>
                    <a:pt x="237" y="695"/>
                    <a:pt x="225" y="709"/>
                    <a:pt x="207" y="710"/>
                  </a:cubicBezTo>
                  <a:cubicBezTo>
                    <a:pt x="186" y="710"/>
                    <a:pt x="173" y="696"/>
                    <a:pt x="173" y="674"/>
                  </a:cubicBezTo>
                  <a:cubicBezTo>
                    <a:pt x="173" y="584"/>
                    <a:pt x="173" y="494"/>
                    <a:pt x="173" y="404"/>
                  </a:cubicBezTo>
                  <a:cubicBezTo>
                    <a:pt x="173" y="399"/>
                    <a:pt x="173" y="393"/>
                    <a:pt x="173" y="388"/>
                  </a:cubicBezTo>
                  <a:cubicBezTo>
                    <a:pt x="173" y="381"/>
                    <a:pt x="173" y="375"/>
                    <a:pt x="163" y="375"/>
                  </a:cubicBezTo>
                  <a:cubicBezTo>
                    <a:pt x="152" y="375"/>
                    <a:pt x="153" y="382"/>
                    <a:pt x="153" y="389"/>
                  </a:cubicBezTo>
                  <a:cubicBezTo>
                    <a:pt x="153" y="477"/>
                    <a:pt x="154" y="566"/>
                    <a:pt x="154" y="655"/>
                  </a:cubicBezTo>
                  <a:cubicBezTo>
                    <a:pt x="154" y="663"/>
                    <a:pt x="154" y="671"/>
                    <a:pt x="153" y="679"/>
                  </a:cubicBezTo>
                  <a:cubicBezTo>
                    <a:pt x="153" y="696"/>
                    <a:pt x="141" y="708"/>
                    <a:pt x="126" y="710"/>
                  </a:cubicBezTo>
                  <a:cubicBezTo>
                    <a:pt x="108" y="711"/>
                    <a:pt x="95" y="701"/>
                    <a:pt x="92" y="684"/>
                  </a:cubicBezTo>
                  <a:cubicBezTo>
                    <a:pt x="91" y="678"/>
                    <a:pt x="91" y="672"/>
                    <a:pt x="91" y="666"/>
                  </a:cubicBezTo>
                  <a:cubicBezTo>
                    <a:pt x="91" y="577"/>
                    <a:pt x="91" y="488"/>
                    <a:pt x="91" y="399"/>
                  </a:cubicBezTo>
                  <a:cubicBezTo>
                    <a:pt x="91" y="371"/>
                    <a:pt x="93" y="377"/>
                    <a:pt x="68" y="374"/>
                  </a:cubicBezTo>
                  <a:cubicBezTo>
                    <a:pt x="79" y="292"/>
                    <a:pt x="105" y="212"/>
                    <a:pt x="95" y="127"/>
                  </a:cubicBezTo>
                  <a:cubicBezTo>
                    <a:pt x="93" y="133"/>
                    <a:pt x="90" y="139"/>
                    <a:pt x="89" y="145"/>
                  </a:cubicBezTo>
                  <a:cubicBezTo>
                    <a:pt x="79" y="195"/>
                    <a:pt x="71" y="246"/>
                    <a:pt x="61" y="297"/>
                  </a:cubicBezTo>
                  <a:cubicBezTo>
                    <a:pt x="58" y="315"/>
                    <a:pt x="42" y="328"/>
                    <a:pt x="28" y="325"/>
                  </a:cubicBezTo>
                  <a:cubicBezTo>
                    <a:pt x="10" y="323"/>
                    <a:pt x="0" y="308"/>
                    <a:pt x="3" y="287"/>
                  </a:cubicBezTo>
                  <a:cubicBezTo>
                    <a:pt x="8" y="254"/>
                    <a:pt x="15" y="221"/>
                    <a:pt x="21" y="188"/>
                  </a:cubicBezTo>
                  <a:cubicBezTo>
                    <a:pt x="28" y="147"/>
                    <a:pt x="36" y="107"/>
                    <a:pt x="42" y="66"/>
                  </a:cubicBezTo>
                  <a:cubicBezTo>
                    <a:pt x="47" y="29"/>
                    <a:pt x="85" y="0"/>
                    <a:pt x="121" y="7"/>
                  </a:cubicBezTo>
                  <a:cubicBezTo>
                    <a:pt x="125" y="7"/>
                    <a:pt x="129" y="11"/>
                    <a:pt x="132" y="14"/>
                  </a:cubicBezTo>
                  <a:cubicBezTo>
                    <a:pt x="146" y="30"/>
                    <a:pt x="174" y="32"/>
                    <a:pt x="190" y="18"/>
                  </a:cubicBezTo>
                  <a:cubicBezTo>
                    <a:pt x="195" y="14"/>
                    <a:pt x="201" y="7"/>
                    <a:pt x="207" y="7"/>
                  </a:cubicBezTo>
                  <a:cubicBezTo>
                    <a:pt x="220" y="7"/>
                    <a:pt x="235" y="8"/>
                    <a:pt x="247" y="14"/>
                  </a:cubicBezTo>
                  <a:cubicBezTo>
                    <a:pt x="269" y="24"/>
                    <a:pt x="281" y="43"/>
                    <a:pt x="285" y="68"/>
                  </a:cubicBezTo>
                  <a:cubicBezTo>
                    <a:pt x="296" y="130"/>
                    <a:pt x="308" y="192"/>
                    <a:pt x="319" y="254"/>
                  </a:cubicBezTo>
                  <a:cubicBezTo>
                    <a:pt x="322" y="266"/>
                    <a:pt x="324" y="278"/>
                    <a:pt x="325" y="290"/>
                  </a:cubicBezTo>
                  <a:cubicBezTo>
                    <a:pt x="327" y="307"/>
                    <a:pt x="315" y="324"/>
                    <a:pt x="299" y="326"/>
                  </a:cubicBezTo>
                  <a:cubicBezTo>
                    <a:pt x="284" y="327"/>
                    <a:pt x="268" y="313"/>
                    <a:pt x="265" y="297"/>
                  </a:cubicBezTo>
                  <a:cubicBezTo>
                    <a:pt x="256" y="242"/>
                    <a:pt x="246" y="187"/>
                    <a:pt x="236" y="1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85" name="Freeform 123">
              <a:extLst>
                <a:ext uri="{FF2B5EF4-FFF2-40B4-BE49-F238E27FC236}">
                  <a16:creationId xmlns:a16="http://schemas.microsoft.com/office/drawing/2014/main" id="{C7E4B4E9-46DE-413C-8B3D-4FE148A8B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0023" y="1117582"/>
              <a:ext cx="255897" cy="256139"/>
            </a:xfrm>
            <a:custGeom>
              <a:avLst/>
              <a:gdLst>
                <a:gd name="T0" fmla="*/ 64 w 129"/>
                <a:gd name="T1" fmla="*/ 124 h 125"/>
                <a:gd name="T2" fmla="*/ 1 w 129"/>
                <a:gd name="T3" fmla="*/ 61 h 125"/>
                <a:gd name="T4" fmla="*/ 65 w 129"/>
                <a:gd name="T5" fmla="*/ 0 h 125"/>
                <a:gd name="T6" fmla="*/ 129 w 129"/>
                <a:gd name="T7" fmla="*/ 63 h 125"/>
                <a:gd name="T8" fmla="*/ 64 w 129"/>
                <a:gd name="T9" fmla="*/ 12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125">
                  <a:moveTo>
                    <a:pt x="64" y="124"/>
                  </a:moveTo>
                  <a:cubicBezTo>
                    <a:pt x="30" y="124"/>
                    <a:pt x="0" y="94"/>
                    <a:pt x="1" y="61"/>
                  </a:cubicBezTo>
                  <a:cubicBezTo>
                    <a:pt x="2" y="27"/>
                    <a:pt x="30" y="0"/>
                    <a:pt x="65" y="0"/>
                  </a:cubicBezTo>
                  <a:cubicBezTo>
                    <a:pt x="100" y="0"/>
                    <a:pt x="129" y="29"/>
                    <a:pt x="129" y="63"/>
                  </a:cubicBezTo>
                  <a:cubicBezTo>
                    <a:pt x="128" y="96"/>
                    <a:pt x="98" y="125"/>
                    <a:pt x="64" y="1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86" name="Group 204">
            <a:extLst>
              <a:ext uri="{FF2B5EF4-FFF2-40B4-BE49-F238E27FC236}">
                <a16:creationId xmlns:a16="http://schemas.microsoft.com/office/drawing/2014/main" id="{3E6F671A-D65C-45D7-9E96-4AC2B878F70F}"/>
              </a:ext>
            </a:extLst>
          </p:cNvPr>
          <p:cNvGrpSpPr/>
          <p:nvPr/>
        </p:nvGrpSpPr>
        <p:grpSpPr>
          <a:xfrm>
            <a:off x="4362082" y="6282083"/>
            <a:ext cx="210143" cy="380039"/>
            <a:chOff x="7951408" y="4305351"/>
            <a:chExt cx="893392" cy="1779002"/>
          </a:xfrm>
        </p:grpSpPr>
        <p:sp>
          <p:nvSpPr>
            <p:cNvPr id="87" name="Freeform 96">
              <a:extLst>
                <a:ext uri="{FF2B5EF4-FFF2-40B4-BE49-F238E27FC236}">
                  <a16:creationId xmlns:a16="http://schemas.microsoft.com/office/drawing/2014/main" id="{5832498C-2B77-48D7-A1F8-CDC4A8252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1408" y="4575461"/>
              <a:ext cx="893392" cy="1508892"/>
            </a:xfrm>
            <a:custGeom>
              <a:avLst/>
              <a:gdLst>
                <a:gd name="T0" fmla="*/ 416 w 450"/>
                <a:gd name="T1" fmla="*/ 340 h 734"/>
                <a:gd name="T2" fmla="*/ 445 w 450"/>
                <a:gd name="T3" fmla="*/ 382 h 734"/>
                <a:gd name="T4" fmla="*/ 444 w 450"/>
                <a:gd name="T5" fmla="*/ 699 h 734"/>
                <a:gd name="T6" fmla="*/ 436 w 450"/>
                <a:gd name="T7" fmla="*/ 723 h 734"/>
                <a:gd name="T8" fmla="*/ 429 w 450"/>
                <a:gd name="T9" fmla="*/ 704 h 734"/>
                <a:gd name="T10" fmla="*/ 429 w 450"/>
                <a:gd name="T11" fmla="*/ 598 h 734"/>
                <a:gd name="T12" fmla="*/ 429 w 450"/>
                <a:gd name="T13" fmla="*/ 382 h 734"/>
                <a:gd name="T14" fmla="*/ 416 w 450"/>
                <a:gd name="T15" fmla="*/ 357 h 734"/>
                <a:gd name="T16" fmla="*/ 392 w 450"/>
                <a:gd name="T17" fmla="*/ 378 h 734"/>
                <a:gd name="T18" fmla="*/ 387 w 450"/>
                <a:gd name="T19" fmla="*/ 359 h 734"/>
                <a:gd name="T20" fmla="*/ 405 w 450"/>
                <a:gd name="T21" fmla="*/ 342 h 734"/>
                <a:gd name="T22" fmla="*/ 373 w 450"/>
                <a:gd name="T23" fmla="*/ 320 h 734"/>
                <a:gd name="T24" fmla="*/ 304 w 450"/>
                <a:gd name="T25" fmla="*/ 253 h 734"/>
                <a:gd name="T26" fmla="*/ 295 w 450"/>
                <a:gd name="T27" fmla="*/ 229 h 734"/>
                <a:gd name="T28" fmla="*/ 294 w 450"/>
                <a:gd name="T29" fmla="*/ 128 h 734"/>
                <a:gd name="T30" fmla="*/ 289 w 450"/>
                <a:gd name="T31" fmla="*/ 113 h 734"/>
                <a:gd name="T32" fmla="*/ 283 w 450"/>
                <a:gd name="T33" fmla="*/ 128 h 734"/>
                <a:gd name="T34" fmla="*/ 283 w 450"/>
                <a:gd name="T35" fmla="*/ 670 h 734"/>
                <a:gd name="T36" fmla="*/ 255 w 450"/>
                <a:gd name="T37" fmla="*/ 720 h 734"/>
                <a:gd name="T38" fmla="*/ 195 w 450"/>
                <a:gd name="T39" fmla="*/ 681 h 734"/>
                <a:gd name="T40" fmla="*/ 194 w 450"/>
                <a:gd name="T41" fmla="*/ 634 h 734"/>
                <a:gd name="T42" fmla="*/ 194 w 450"/>
                <a:gd name="T43" fmla="*/ 403 h 734"/>
                <a:gd name="T44" fmla="*/ 186 w 450"/>
                <a:gd name="T45" fmla="*/ 388 h 734"/>
                <a:gd name="T46" fmla="*/ 173 w 450"/>
                <a:gd name="T47" fmla="*/ 401 h 734"/>
                <a:gd name="T48" fmla="*/ 173 w 450"/>
                <a:gd name="T49" fmla="*/ 515 h 734"/>
                <a:gd name="T50" fmla="*/ 173 w 450"/>
                <a:gd name="T51" fmla="*/ 679 h 734"/>
                <a:gd name="T52" fmla="*/ 112 w 450"/>
                <a:gd name="T53" fmla="*/ 719 h 734"/>
                <a:gd name="T54" fmla="*/ 92 w 450"/>
                <a:gd name="T55" fmla="*/ 695 h 734"/>
                <a:gd name="T56" fmla="*/ 87 w 450"/>
                <a:gd name="T57" fmla="*/ 664 h 734"/>
                <a:gd name="T58" fmla="*/ 86 w 450"/>
                <a:gd name="T59" fmla="*/ 129 h 734"/>
                <a:gd name="T60" fmla="*/ 74 w 450"/>
                <a:gd name="T61" fmla="*/ 113 h 734"/>
                <a:gd name="T62" fmla="*/ 73 w 450"/>
                <a:gd name="T63" fmla="*/ 131 h 734"/>
                <a:gd name="T64" fmla="*/ 72 w 450"/>
                <a:gd name="T65" fmla="*/ 318 h 734"/>
                <a:gd name="T66" fmla="*/ 65 w 450"/>
                <a:gd name="T67" fmla="*/ 347 h 734"/>
                <a:gd name="T68" fmla="*/ 31 w 450"/>
                <a:gd name="T69" fmla="*/ 363 h 734"/>
                <a:gd name="T70" fmla="*/ 3 w 450"/>
                <a:gd name="T71" fmla="*/ 330 h 734"/>
                <a:gd name="T72" fmla="*/ 3 w 450"/>
                <a:gd name="T73" fmla="*/ 197 h 734"/>
                <a:gd name="T74" fmla="*/ 3 w 450"/>
                <a:gd name="T75" fmla="*/ 89 h 734"/>
                <a:gd name="T76" fmla="*/ 92 w 450"/>
                <a:gd name="T77" fmla="*/ 1 h 734"/>
                <a:gd name="T78" fmla="*/ 107 w 450"/>
                <a:gd name="T79" fmla="*/ 1 h 734"/>
                <a:gd name="T80" fmla="*/ 146 w 450"/>
                <a:gd name="T81" fmla="*/ 18 h 734"/>
                <a:gd name="T82" fmla="*/ 228 w 450"/>
                <a:gd name="T83" fmla="*/ 10 h 734"/>
                <a:gd name="T84" fmla="*/ 243 w 450"/>
                <a:gd name="T85" fmla="*/ 1 h 734"/>
                <a:gd name="T86" fmla="*/ 313 w 450"/>
                <a:gd name="T87" fmla="*/ 9 h 734"/>
                <a:gd name="T88" fmla="*/ 362 w 450"/>
                <a:gd name="T89" fmla="*/ 84 h 734"/>
                <a:gd name="T90" fmla="*/ 361 w 450"/>
                <a:gd name="T91" fmla="*/ 198 h 734"/>
                <a:gd name="T92" fmla="*/ 373 w 450"/>
                <a:gd name="T93" fmla="*/ 224 h 734"/>
                <a:gd name="T94" fmla="*/ 426 w 450"/>
                <a:gd name="T95" fmla="*/ 276 h 734"/>
                <a:gd name="T96" fmla="*/ 416 w 450"/>
                <a:gd name="T97" fmla="*/ 340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0" h="734">
                  <a:moveTo>
                    <a:pt x="416" y="340"/>
                  </a:moveTo>
                  <a:cubicBezTo>
                    <a:pt x="442" y="344"/>
                    <a:pt x="445" y="361"/>
                    <a:pt x="445" y="382"/>
                  </a:cubicBezTo>
                  <a:cubicBezTo>
                    <a:pt x="444" y="487"/>
                    <a:pt x="444" y="593"/>
                    <a:pt x="444" y="699"/>
                  </a:cubicBezTo>
                  <a:cubicBezTo>
                    <a:pt x="444" y="700"/>
                    <a:pt x="445" y="723"/>
                    <a:pt x="436" y="723"/>
                  </a:cubicBezTo>
                  <a:cubicBezTo>
                    <a:pt x="430" y="723"/>
                    <a:pt x="429" y="711"/>
                    <a:pt x="429" y="704"/>
                  </a:cubicBezTo>
                  <a:cubicBezTo>
                    <a:pt x="429" y="669"/>
                    <a:pt x="429" y="634"/>
                    <a:pt x="429" y="598"/>
                  </a:cubicBezTo>
                  <a:cubicBezTo>
                    <a:pt x="429" y="526"/>
                    <a:pt x="429" y="454"/>
                    <a:pt x="429" y="382"/>
                  </a:cubicBezTo>
                  <a:cubicBezTo>
                    <a:pt x="429" y="378"/>
                    <a:pt x="428" y="358"/>
                    <a:pt x="416" y="357"/>
                  </a:cubicBezTo>
                  <a:cubicBezTo>
                    <a:pt x="403" y="356"/>
                    <a:pt x="400" y="378"/>
                    <a:pt x="392" y="378"/>
                  </a:cubicBezTo>
                  <a:cubicBezTo>
                    <a:pt x="386" y="379"/>
                    <a:pt x="382" y="370"/>
                    <a:pt x="387" y="359"/>
                  </a:cubicBezTo>
                  <a:cubicBezTo>
                    <a:pt x="391" y="350"/>
                    <a:pt x="397" y="345"/>
                    <a:pt x="405" y="342"/>
                  </a:cubicBezTo>
                  <a:cubicBezTo>
                    <a:pt x="394" y="335"/>
                    <a:pt x="382" y="329"/>
                    <a:pt x="373" y="320"/>
                  </a:cubicBezTo>
                  <a:cubicBezTo>
                    <a:pt x="349" y="299"/>
                    <a:pt x="327" y="276"/>
                    <a:pt x="304" y="253"/>
                  </a:cubicBezTo>
                  <a:cubicBezTo>
                    <a:pt x="299" y="248"/>
                    <a:pt x="295" y="238"/>
                    <a:pt x="295" y="229"/>
                  </a:cubicBezTo>
                  <a:cubicBezTo>
                    <a:pt x="294" y="196"/>
                    <a:pt x="295" y="162"/>
                    <a:pt x="294" y="128"/>
                  </a:cubicBezTo>
                  <a:cubicBezTo>
                    <a:pt x="294" y="123"/>
                    <a:pt x="291" y="118"/>
                    <a:pt x="289" y="113"/>
                  </a:cubicBezTo>
                  <a:cubicBezTo>
                    <a:pt x="287" y="118"/>
                    <a:pt x="283" y="123"/>
                    <a:pt x="283" y="128"/>
                  </a:cubicBezTo>
                  <a:cubicBezTo>
                    <a:pt x="283" y="309"/>
                    <a:pt x="283" y="490"/>
                    <a:pt x="283" y="670"/>
                  </a:cubicBezTo>
                  <a:cubicBezTo>
                    <a:pt x="283" y="692"/>
                    <a:pt x="276" y="711"/>
                    <a:pt x="255" y="720"/>
                  </a:cubicBezTo>
                  <a:cubicBezTo>
                    <a:pt x="227" y="733"/>
                    <a:pt x="197" y="714"/>
                    <a:pt x="195" y="681"/>
                  </a:cubicBezTo>
                  <a:cubicBezTo>
                    <a:pt x="194" y="666"/>
                    <a:pt x="194" y="650"/>
                    <a:pt x="194" y="634"/>
                  </a:cubicBezTo>
                  <a:cubicBezTo>
                    <a:pt x="194" y="557"/>
                    <a:pt x="194" y="480"/>
                    <a:pt x="194" y="403"/>
                  </a:cubicBezTo>
                  <a:cubicBezTo>
                    <a:pt x="194" y="397"/>
                    <a:pt x="197" y="389"/>
                    <a:pt x="186" y="388"/>
                  </a:cubicBezTo>
                  <a:cubicBezTo>
                    <a:pt x="176" y="387"/>
                    <a:pt x="173" y="391"/>
                    <a:pt x="173" y="401"/>
                  </a:cubicBezTo>
                  <a:cubicBezTo>
                    <a:pt x="173" y="439"/>
                    <a:pt x="173" y="477"/>
                    <a:pt x="173" y="515"/>
                  </a:cubicBezTo>
                  <a:cubicBezTo>
                    <a:pt x="173" y="569"/>
                    <a:pt x="173" y="624"/>
                    <a:pt x="173" y="679"/>
                  </a:cubicBezTo>
                  <a:cubicBezTo>
                    <a:pt x="172" y="714"/>
                    <a:pt x="141" y="734"/>
                    <a:pt x="112" y="719"/>
                  </a:cubicBezTo>
                  <a:cubicBezTo>
                    <a:pt x="101" y="713"/>
                    <a:pt x="98" y="707"/>
                    <a:pt x="92" y="695"/>
                  </a:cubicBezTo>
                  <a:cubicBezTo>
                    <a:pt x="89" y="689"/>
                    <a:pt x="87" y="673"/>
                    <a:pt x="87" y="664"/>
                  </a:cubicBezTo>
                  <a:cubicBezTo>
                    <a:pt x="86" y="486"/>
                    <a:pt x="86" y="308"/>
                    <a:pt x="86" y="129"/>
                  </a:cubicBezTo>
                  <a:cubicBezTo>
                    <a:pt x="86" y="122"/>
                    <a:pt x="90" y="111"/>
                    <a:pt x="74" y="113"/>
                  </a:cubicBezTo>
                  <a:cubicBezTo>
                    <a:pt x="73" y="119"/>
                    <a:pt x="73" y="125"/>
                    <a:pt x="73" y="131"/>
                  </a:cubicBezTo>
                  <a:cubicBezTo>
                    <a:pt x="73" y="194"/>
                    <a:pt x="73" y="256"/>
                    <a:pt x="72" y="318"/>
                  </a:cubicBezTo>
                  <a:cubicBezTo>
                    <a:pt x="72" y="328"/>
                    <a:pt x="70" y="339"/>
                    <a:pt x="65" y="347"/>
                  </a:cubicBezTo>
                  <a:cubicBezTo>
                    <a:pt x="59" y="360"/>
                    <a:pt x="46" y="366"/>
                    <a:pt x="31" y="363"/>
                  </a:cubicBezTo>
                  <a:cubicBezTo>
                    <a:pt x="16" y="360"/>
                    <a:pt x="4" y="346"/>
                    <a:pt x="3" y="330"/>
                  </a:cubicBezTo>
                  <a:cubicBezTo>
                    <a:pt x="3" y="286"/>
                    <a:pt x="3" y="241"/>
                    <a:pt x="3" y="197"/>
                  </a:cubicBezTo>
                  <a:cubicBezTo>
                    <a:pt x="3" y="161"/>
                    <a:pt x="4" y="125"/>
                    <a:pt x="3" y="89"/>
                  </a:cubicBezTo>
                  <a:cubicBezTo>
                    <a:pt x="0" y="39"/>
                    <a:pt x="48" y="0"/>
                    <a:pt x="92" y="1"/>
                  </a:cubicBezTo>
                  <a:cubicBezTo>
                    <a:pt x="96" y="1"/>
                    <a:pt x="99" y="0"/>
                    <a:pt x="107" y="1"/>
                  </a:cubicBezTo>
                  <a:cubicBezTo>
                    <a:pt x="124" y="2"/>
                    <a:pt x="135" y="1"/>
                    <a:pt x="146" y="18"/>
                  </a:cubicBezTo>
                  <a:cubicBezTo>
                    <a:pt x="164" y="46"/>
                    <a:pt x="212" y="41"/>
                    <a:pt x="228" y="10"/>
                  </a:cubicBezTo>
                  <a:cubicBezTo>
                    <a:pt x="232" y="3"/>
                    <a:pt x="235" y="0"/>
                    <a:pt x="243" y="1"/>
                  </a:cubicBezTo>
                  <a:cubicBezTo>
                    <a:pt x="266" y="3"/>
                    <a:pt x="291" y="1"/>
                    <a:pt x="313" y="9"/>
                  </a:cubicBezTo>
                  <a:cubicBezTo>
                    <a:pt x="346" y="20"/>
                    <a:pt x="361" y="49"/>
                    <a:pt x="362" y="84"/>
                  </a:cubicBezTo>
                  <a:cubicBezTo>
                    <a:pt x="362" y="122"/>
                    <a:pt x="362" y="160"/>
                    <a:pt x="361" y="198"/>
                  </a:cubicBezTo>
                  <a:cubicBezTo>
                    <a:pt x="361" y="209"/>
                    <a:pt x="365" y="217"/>
                    <a:pt x="373" y="224"/>
                  </a:cubicBezTo>
                  <a:cubicBezTo>
                    <a:pt x="391" y="241"/>
                    <a:pt x="409" y="258"/>
                    <a:pt x="426" y="276"/>
                  </a:cubicBezTo>
                  <a:cubicBezTo>
                    <a:pt x="450" y="300"/>
                    <a:pt x="447" y="322"/>
                    <a:pt x="416" y="3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8" name="Freeform 133">
              <a:extLst>
                <a:ext uri="{FF2B5EF4-FFF2-40B4-BE49-F238E27FC236}">
                  <a16:creationId xmlns:a16="http://schemas.microsoft.com/office/drawing/2014/main" id="{DE0944E8-26ED-47DD-8EB9-EFDA57B98D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3836" y="4305351"/>
              <a:ext cx="246918" cy="253811"/>
            </a:xfrm>
            <a:custGeom>
              <a:avLst/>
              <a:gdLst>
                <a:gd name="T0" fmla="*/ 61 w 126"/>
                <a:gd name="T1" fmla="*/ 123 h 123"/>
                <a:gd name="T2" fmla="*/ 0 w 126"/>
                <a:gd name="T3" fmla="*/ 61 h 123"/>
                <a:gd name="T4" fmla="*/ 63 w 126"/>
                <a:gd name="T5" fmla="*/ 0 h 123"/>
                <a:gd name="T6" fmla="*/ 125 w 126"/>
                <a:gd name="T7" fmla="*/ 63 h 123"/>
                <a:gd name="T8" fmla="*/ 61 w 126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3">
                  <a:moveTo>
                    <a:pt x="61" y="123"/>
                  </a:moveTo>
                  <a:cubicBezTo>
                    <a:pt x="27" y="122"/>
                    <a:pt x="0" y="95"/>
                    <a:pt x="0" y="61"/>
                  </a:cubicBezTo>
                  <a:cubicBezTo>
                    <a:pt x="0" y="26"/>
                    <a:pt x="27" y="0"/>
                    <a:pt x="63" y="0"/>
                  </a:cubicBezTo>
                  <a:cubicBezTo>
                    <a:pt x="99" y="0"/>
                    <a:pt x="126" y="27"/>
                    <a:pt x="125" y="63"/>
                  </a:cubicBezTo>
                  <a:cubicBezTo>
                    <a:pt x="125" y="96"/>
                    <a:pt x="96" y="123"/>
                    <a:pt x="61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22" name="Group 200">
            <a:extLst>
              <a:ext uri="{FF2B5EF4-FFF2-40B4-BE49-F238E27FC236}">
                <a16:creationId xmlns:a16="http://schemas.microsoft.com/office/drawing/2014/main" id="{66071A09-92C8-4DCD-9D06-9835AD95E50A}"/>
              </a:ext>
            </a:extLst>
          </p:cNvPr>
          <p:cNvGrpSpPr/>
          <p:nvPr/>
        </p:nvGrpSpPr>
        <p:grpSpPr>
          <a:xfrm>
            <a:off x="4336097" y="5508424"/>
            <a:ext cx="171193" cy="245376"/>
            <a:chOff x="3735863" y="1501791"/>
            <a:chExt cx="502813" cy="1322610"/>
          </a:xfrm>
        </p:grpSpPr>
        <p:sp>
          <p:nvSpPr>
            <p:cNvPr id="123" name="Freeform 108">
              <a:extLst>
                <a:ext uri="{FF2B5EF4-FFF2-40B4-BE49-F238E27FC236}">
                  <a16:creationId xmlns:a16="http://schemas.microsoft.com/office/drawing/2014/main" id="{200A1E21-7ED0-42A3-A096-E7DA9D5860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5863" y="1806829"/>
              <a:ext cx="502813" cy="1017572"/>
            </a:xfrm>
            <a:custGeom>
              <a:avLst/>
              <a:gdLst>
                <a:gd name="T0" fmla="*/ 65 w 255"/>
                <a:gd name="T1" fmla="*/ 248 h 495"/>
                <a:gd name="T2" fmla="*/ 47 w 255"/>
                <a:gd name="T3" fmla="*/ 246 h 495"/>
                <a:gd name="T4" fmla="*/ 73 w 255"/>
                <a:gd name="T5" fmla="*/ 86 h 495"/>
                <a:gd name="T6" fmla="*/ 67 w 255"/>
                <a:gd name="T7" fmla="*/ 84 h 495"/>
                <a:gd name="T8" fmla="*/ 59 w 255"/>
                <a:gd name="T9" fmla="*/ 125 h 495"/>
                <a:gd name="T10" fmla="*/ 44 w 255"/>
                <a:gd name="T11" fmla="*/ 206 h 495"/>
                <a:gd name="T12" fmla="*/ 19 w 255"/>
                <a:gd name="T13" fmla="*/ 228 h 495"/>
                <a:gd name="T14" fmla="*/ 3 w 255"/>
                <a:gd name="T15" fmla="*/ 199 h 495"/>
                <a:gd name="T16" fmla="*/ 28 w 255"/>
                <a:gd name="T17" fmla="*/ 64 h 495"/>
                <a:gd name="T18" fmla="*/ 31 w 255"/>
                <a:gd name="T19" fmla="*/ 48 h 495"/>
                <a:gd name="T20" fmla="*/ 81 w 255"/>
                <a:gd name="T21" fmla="*/ 1 h 495"/>
                <a:gd name="T22" fmla="*/ 176 w 255"/>
                <a:gd name="T23" fmla="*/ 0 h 495"/>
                <a:gd name="T24" fmla="*/ 227 w 255"/>
                <a:gd name="T25" fmla="*/ 48 h 495"/>
                <a:gd name="T26" fmla="*/ 252 w 255"/>
                <a:gd name="T27" fmla="*/ 185 h 495"/>
                <a:gd name="T28" fmla="*/ 255 w 255"/>
                <a:gd name="T29" fmla="*/ 207 h 495"/>
                <a:gd name="T30" fmla="*/ 239 w 255"/>
                <a:gd name="T31" fmla="*/ 227 h 495"/>
                <a:gd name="T32" fmla="*/ 216 w 255"/>
                <a:gd name="T33" fmla="*/ 214 h 495"/>
                <a:gd name="T34" fmla="*/ 208 w 255"/>
                <a:gd name="T35" fmla="*/ 178 h 495"/>
                <a:gd name="T36" fmla="*/ 191 w 255"/>
                <a:gd name="T37" fmla="*/ 90 h 495"/>
                <a:gd name="T38" fmla="*/ 211 w 255"/>
                <a:gd name="T39" fmla="*/ 246 h 495"/>
                <a:gd name="T40" fmla="*/ 194 w 255"/>
                <a:gd name="T41" fmla="*/ 248 h 495"/>
                <a:gd name="T42" fmla="*/ 193 w 255"/>
                <a:gd name="T43" fmla="*/ 266 h 495"/>
                <a:gd name="T44" fmla="*/ 193 w 255"/>
                <a:gd name="T45" fmla="*/ 456 h 495"/>
                <a:gd name="T46" fmla="*/ 172 w 255"/>
                <a:gd name="T47" fmla="*/ 490 h 495"/>
                <a:gd name="T48" fmla="*/ 135 w 255"/>
                <a:gd name="T49" fmla="*/ 460 h 495"/>
                <a:gd name="T50" fmla="*/ 135 w 255"/>
                <a:gd name="T51" fmla="*/ 379 h 495"/>
                <a:gd name="T52" fmla="*/ 135 w 255"/>
                <a:gd name="T53" fmla="*/ 264 h 495"/>
                <a:gd name="T54" fmla="*/ 129 w 255"/>
                <a:gd name="T55" fmla="*/ 247 h 495"/>
                <a:gd name="T56" fmla="*/ 123 w 255"/>
                <a:gd name="T57" fmla="*/ 265 h 495"/>
                <a:gd name="T58" fmla="*/ 123 w 255"/>
                <a:gd name="T59" fmla="*/ 456 h 495"/>
                <a:gd name="T60" fmla="*/ 91 w 255"/>
                <a:gd name="T61" fmla="*/ 491 h 495"/>
                <a:gd name="T62" fmla="*/ 67 w 255"/>
                <a:gd name="T63" fmla="*/ 471 h 495"/>
                <a:gd name="T64" fmla="*/ 65 w 255"/>
                <a:gd name="T65" fmla="*/ 450 h 495"/>
                <a:gd name="T66" fmla="*/ 65 w 255"/>
                <a:gd name="T67" fmla="*/ 268 h 495"/>
                <a:gd name="T68" fmla="*/ 65 w 255"/>
                <a:gd name="T69" fmla="*/ 248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5" h="495">
                  <a:moveTo>
                    <a:pt x="65" y="248"/>
                  </a:moveTo>
                  <a:cubicBezTo>
                    <a:pt x="57" y="247"/>
                    <a:pt x="52" y="247"/>
                    <a:pt x="47" y="246"/>
                  </a:cubicBezTo>
                  <a:cubicBezTo>
                    <a:pt x="56" y="192"/>
                    <a:pt x="64" y="139"/>
                    <a:pt x="73" y="86"/>
                  </a:cubicBezTo>
                  <a:cubicBezTo>
                    <a:pt x="71" y="85"/>
                    <a:pt x="69" y="85"/>
                    <a:pt x="67" y="84"/>
                  </a:cubicBezTo>
                  <a:cubicBezTo>
                    <a:pt x="64" y="98"/>
                    <a:pt x="61" y="111"/>
                    <a:pt x="59" y="125"/>
                  </a:cubicBezTo>
                  <a:cubicBezTo>
                    <a:pt x="54" y="152"/>
                    <a:pt x="49" y="179"/>
                    <a:pt x="44" y="206"/>
                  </a:cubicBezTo>
                  <a:cubicBezTo>
                    <a:pt x="41" y="222"/>
                    <a:pt x="31" y="230"/>
                    <a:pt x="19" y="228"/>
                  </a:cubicBezTo>
                  <a:cubicBezTo>
                    <a:pt x="7" y="226"/>
                    <a:pt x="0" y="215"/>
                    <a:pt x="3" y="199"/>
                  </a:cubicBezTo>
                  <a:cubicBezTo>
                    <a:pt x="11" y="154"/>
                    <a:pt x="20" y="109"/>
                    <a:pt x="28" y="64"/>
                  </a:cubicBezTo>
                  <a:cubicBezTo>
                    <a:pt x="29" y="59"/>
                    <a:pt x="30" y="53"/>
                    <a:pt x="31" y="48"/>
                  </a:cubicBezTo>
                  <a:cubicBezTo>
                    <a:pt x="34" y="19"/>
                    <a:pt x="52" y="1"/>
                    <a:pt x="81" y="1"/>
                  </a:cubicBezTo>
                  <a:cubicBezTo>
                    <a:pt x="112" y="0"/>
                    <a:pt x="144" y="0"/>
                    <a:pt x="176" y="0"/>
                  </a:cubicBezTo>
                  <a:cubicBezTo>
                    <a:pt x="205" y="1"/>
                    <a:pt x="222" y="19"/>
                    <a:pt x="227" y="48"/>
                  </a:cubicBezTo>
                  <a:cubicBezTo>
                    <a:pt x="234" y="94"/>
                    <a:pt x="244" y="140"/>
                    <a:pt x="252" y="185"/>
                  </a:cubicBezTo>
                  <a:cubicBezTo>
                    <a:pt x="253" y="193"/>
                    <a:pt x="254" y="200"/>
                    <a:pt x="255" y="207"/>
                  </a:cubicBezTo>
                  <a:cubicBezTo>
                    <a:pt x="255" y="218"/>
                    <a:pt x="249" y="225"/>
                    <a:pt x="239" y="227"/>
                  </a:cubicBezTo>
                  <a:cubicBezTo>
                    <a:pt x="228" y="230"/>
                    <a:pt x="220" y="224"/>
                    <a:pt x="216" y="214"/>
                  </a:cubicBezTo>
                  <a:cubicBezTo>
                    <a:pt x="212" y="202"/>
                    <a:pt x="210" y="190"/>
                    <a:pt x="208" y="178"/>
                  </a:cubicBezTo>
                  <a:cubicBezTo>
                    <a:pt x="203" y="148"/>
                    <a:pt x="197" y="119"/>
                    <a:pt x="191" y="90"/>
                  </a:cubicBezTo>
                  <a:cubicBezTo>
                    <a:pt x="185" y="143"/>
                    <a:pt x="206" y="193"/>
                    <a:pt x="211" y="246"/>
                  </a:cubicBezTo>
                  <a:cubicBezTo>
                    <a:pt x="206" y="246"/>
                    <a:pt x="200" y="247"/>
                    <a:pt x="194" y="248"/>
                  </a:cubicBezTo>
                  <a:cubicBezTo>
                    <a:pt x="193" y="254"/>
                    <a:pt x="193" y="260"/>
                    <a:pt x="193" y="266"/>
                  </a:cubicBezTo>
                  <a:cubicBezTo>
                    <a:pt x="193" y="330"/>
                    <a:pt x="193" y="393"/>
                    <a:pt x="193" y="456"/>
                  </a:cubicBezTo>
                  <a:cubicBezTo>
                    <a:pt x="193" y="475"/>
                    <a:pt x="185" y="487"/>
                    <a:pt x="172" y="490"/>
                  </a:cubicBezTo>
                  <a:cubicBezTo>
                    <a:pt x="152" y="495"/>
                    <a:pt x="136" y="483"/>
                    <a:pt x="135" y="460"/>
                  </a:cubicBezTo>
                  <a:cubicBezTo>
                    <a:pt x="135" y="433"/>
                    <a:pt x="135" y="406"/>
                    <a:pt x="135" y="379"/>
                  </a:cubicBezTo>
                  <a:cubicBezTo>
                    <a:pt x="135" y="341"/>
                    <a:pt x="135" y="302"/>
                    <a:pt x="135" y="264"/>
                  </a:cubicBezTo>
                  <a:cubicBezTo>
                    <a:pt x="135" y="258"/>
                    <a:pt x="131" y="253"/>
                    <a:pt x="129" y="247"/>
                  </a:cubicBezTo>
                  <a:cubicBezTo>
                    <a:pt x="127" y="253"/>
                    <a:pt x="123" y="259"/>
                    <a:pt x="123" y="265"/>
                  </a:cubicBezTo>
                  <a:cubicBezTo>
                    <a:pt x="123" y="328"/>
                    <a:pt x="123" y="392"/>
                    <a:pt x="123" y="456"/>
                  </a:cubicBezTo>
                  <a:cubicBezTo>
                    <a:pt x="123" y="479"/>
                    <a:pt x="110" y="493"/>
                    <a:pt x="91" y="491"/>
                  </a:cubicBezTo>
                  <a:cubicBezTo>
                    <a:pt x="78" y="490"/>
                    <a:pt x="70" y="484"/>
                    <a:pt x="67" y="471"/>
                  </a:cubicBezTo>
                  <a:cubicBezTo>
                    <a:pt x="66" y="464"/>
                    <a:pt x="65" y="457"/>
                    <a:pt x="65" y="450"/>
                  </a:cubicBezTo>
                  <a:cubicBezTo>
                    <a:pt x="65" y="389"/>
                    <a:pt x="65" y="328"/>
                    <a:pt x="65" y="268"/>
                  </a:cubicBezTo>
                  <a:cubicBezTo>
                    <a:pt x="65" y="262"/>
                    <a:pt x="65" y="255"/>
                    <a:pt x="65" y="24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24" name="Freeform 125">
              <a:extLst>
                <a:ext uri="{FF2B5EF4-FFF2-40B4-BE49-F238E27FC236}">
                  <a16:creationId xmlns:a16="http://schemas.microsoft.com/office/drawing/2014/main" id="{8FF117F9-9348-4039-88E0-D00FC8852F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1567" y="1501791"/>
              <a:ext cx="255897" cy="256139"/>
            </a:xfrm>
            <a:custGeom>
              <a:avLst/>
              <a:gdLst>
                <a:gd name="T0" fmla="*/ 64 w 128"/>
                <a:gd name="T1" fmla="*/ 124 h 124"/>
                <a:gd name="T2" fmla="*/ 1 w 128"/>
                <a:gd name="T3" fmla="*/ 61 h 124"/>
                <a:gd name="T4" fmla="*/ 63 w 128"/>
                <a:gd name="T5" fmla="*/ 0 h 124"/>
                <a:gd name="T6" fmla="*/ 127 w 128"/>
                <a:gd name="T7" fmla="*/ 62 h 124"/>
                <a:gd name="T8" fmla="*/ 64 w 128"/>
                <a:gd name="T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4">
                  <a:moveTo>
                    <a:pt x="64" y="124"/>
                  </a:moveTo>
                  <a:cubicBezTo>
                    <a:pt x="28" y="124"/>
                    <a:pt x="0" y="96"/>
                    <a:pt x="1" y="61"/>
                  </a:cubicBezTo>
                  <a:cubicBezTo>
                    <a:pt x="1" y="27"/>
                    <a:pt x="28" y="1"/>
                    <a:pt x="63" y="0"/>
                  </a:cubicBezTo>
                  <a:cubicBezTo>
                    <a:pt x="98" y="0"/>
                    <a:pt x="127" y="27"/>
                    <a:pt x="127" y="62"/>
                  </a:cubicBezTo>
                  <a:cubicBezTo>
                    <a:pt x="128" y="95"/>
                    <a:pt x="98" y="124"/>
                    <a:pt x="64" y="1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8" name="Freeform 151">
              <a:extLst>
                <a:ext uri="{FF2B5EF4-FFF2-40B4-BE49-F238E27FC236}">
                  <a16:creationId xmlns:a16="http://schemas.microsoft.com/office/drawing/2014/main" id="{AC993AA3-1D08-4DC2-BBE3-EC75868DF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482" y="1664789"/>
              <a:ext cx="76321" cy="79170"/>
            </a:xfrm>
            <a:custGeom>
              <a:avLst/>
              <a:gdLst>
                <a:gd name="T0" fmla="*/ 39 w 39"/>
                <a:gd name="T1" fmla="*/ 20 h 39"/>
                <a:gd name="T2" fmla="*/ 19 w 39"/>
                <a:gd name="T3" fmla="*/ 39 h 39"/>
                <a:gd name="T4" fmla="*/ 0 w 39"/>
                <a:gd name="T5" fmla="*/ 19 h 39"/>
                <a:gd name="T6" fmla="*/ 20 w 39"/>
                <a:gd name="T7" fmla="*/ 0 h 39"/>
                <a:gd name="T8" fmla="*/ 39 w 39"/>
                <a:gd name="T9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9" y="20"/>
                  </a:moveTo>
                  <a:cubicBezTo>
                    <a:pt x="38" y="31"/>
                    <a:pt x="29" y="39"/>
                    <a:pt x="19" y="39"/>
                  </a:cubicBezTo>
                  <a:cubicBezTo>
                    <a:pt x="8" y="38"/>
                    <a:pt x="0" y="30"/>
                    <a:pt x="0" y="19"/>
                  </a:cubicBezTo>
                  <a:cubicBezTo>
                    <a:pt x="0" y="8"/>
                    <a:pt x="9" y="0"/>
                    <a:pt x="20" y="0"/>
                  </a:cubicBezTo>
                  <a:cubicBezTo>
                    <a:pt x="30" y="0"/>
                    <a:pt x="39" y="9"/>
                    <a:pt x="39" y="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9" name="Freeform 152">
              <a:extLst>
                <a:ext uri="{FF2B5EF4-FFF2-40B4-BE49-F238E27FC236}">
                  <a16:creationId xmlns:a16="http://schemas.microsoft.com/office/drawing/2014/main" id="{1F7C9895-7735-49B6-84CC-CC963EC28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334" y="1716017"/>
              <a:ext cx="58364" cy="62871"/>
            </a:xfrm>
            <a:custGeom>
              <a:avLst/>
              <a:gdLst>
                <a:gd name="T0" fmla="*/ 13 w 13"/>
                <a:gd name="T1" fmla="*/ 0 h 27"/>
                <a:gd name="T2" fmla="*/ 4 w 13"/>
                <a:gd name="T3" fmla="*/ 27 h 27"/>
                <a:gd name="T4" fmla="*/ 0 w 13"/>
                <a:gd name="T5" fmla="*/ 3 h 27"/>
                <a:gd name="T6" fmla="*/ 13 w 13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27">
                  <a:moveTo>
                    <a:pt x="13" y="0"/>
                  </a:moveTo>
                  <a:lnTo>
                    <a:pt x="4" y="27"/>
                  </a:lnTo>
                  <a:lnTo>
                    <a:pt x="0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0" name="Freeform 159">
              <a:extLst>
                <a:ext uri="{FF2B5EF4-FFF2-40B4-BE49-F238E27FC236}">
                  <a16:creationId xmlns:a16="http://schemas.microsoft.com/office/drawing/2014/main" id="{62D6D146-A254-4A18-A71C-CAB60CED26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715" y="1664789"/>
              <a:ext cx="76321" cy="79170"/>
            </a:xfrm>
            <a:custGeom>
              <a:avLst/>
              <a:gdLst>
                <a:gd name="T0" fmla="*/ 0 w 39"/>
                <a:gd name="T1" fmla="*/ 20 h 39"/>
                <a:gd name="T2" fmla="*/ 20 w 39"/>
                <a:gd name="T3" fmla="*/ 39 h 39"/>
                <a:gd name="T4" fmla="*/ 39 w 39"/>
                <a:gd name="T5" fmla="*/ 19 h 39"/>
                <a:gd name="T6" fmla="*/ 19 w 39"/>
                <a:gd name="T7" fmla="*/ 0 h 39"/>
                <a:gd name="T8" fmla="*/ 0 w 39"/>
                <a:gd name="T9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31"/>
                    <a:pt x="9" y="39"/>
                    <a:pt x="20" y="39"/>
                  </a:cubicBezTo>
                  <a:cubicBezTo>
                    <a:pt x="31" y="39"/>
                    <a:pt x="39" y="30"/>
                    <a:pt x="39" y="19"/>
                  </a:cubicBezTo>
                  <a:cubicBezTo>
                    <a:pt x="38" y="9"/>
                    <a:pt x="30" y="0"/>
                    <a:pt x="19" y="0"/>
                  </a:cubicBezTo>
                  <a:cubicBezTo>
                    <a:pt x="8" y="1"/>
                    <a:pt x="0" y="10"/>
                    <a:pt x="0" y="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1" name="Freeform 160">
              <a:extLst>
                <a:ext uri="{FF2B5EF4-FFF2-40B4-BE49-F238E27FC236}">
                  <a16:creationId xmlns:a16="http://schemas.microsoft.com/office/drawing/2014/main" id="{FE1B8E70-C4E0-4792-9F6E-3293D09C1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821" y="1718345"/>
              <a:ext cx="58364" cy="62871"/>
            </a:xfrm>
            <a:custGeom>
              <a:avLst/>
              <a:gdLst>
                <a:gd name="T0" fmla="*/ 0 w 13"/>
                <a:gd name="T1" fmla="*/ 0 h 27"/>
                <a:gd name="T2" fmla="*/ 9 w 13"/>
                <a:gd name="T3" fmla="*/ 27 h 27"/>
                <a:gd name="T4" fmla="*/ 13 w 13"/>
                <a:gd name="T5" fmla="*/ 2 h 27"/>
                <a:gd name="T6" fmla="*/ 0 w 13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27">
                  <a:moveTo>
                    <a:pt x="0" y="0"/>
                  </a:moveTo>
                  <a:lnTo>
                    <a:pt x="9" y="27"/>
                  </a:lnTo>
                  <a:lnTo>
                    <a:pt x="1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32" name="Group 214">
            <a:extLst>
              <a:ext uri="{FF2B5EF4-FFF2-40B4-BE49-F238E27FC236}">
                <a16:creationId xmlns:a16="http://schemas.microsoft.com/office/drawing/2014/main" id="{C39727B3-A7A5-45D4-83D5-5DA587A5B6FD}"/>
              </a:ext>
            </a:extLst>
          </p:cNvPr>
          <p:cNvGrpSpPr/>
          <p:nvPr/>
        </p:nvGrpSpPr>
        <p:grpSpPr>
          <a:xfrm>
            <a:off x="4240376" y="5099037"/>
            <a:ext cx="234086" cy="246420"/>
            <a:chOff x="1374439" y="4966655"/>
            <a:chExt cx="1041540" cy="1054829"/>
          </a:xfrm>
        </p:grpSpPr>
        <p:sp>
          <p:nvSpPr>
            <p:cNvPr id="133" name="Freeform 115">
              <a:extLst>
                <a:ext uri="{FF2B5EF4-FFF2-40B4-BE49-F238E27FC236}">
                  <a16:creationId xmlns:a16="http://schemas.microsoft.com/office/drawing/2014/main" id="{ACC6A4CB-763D-43FA-946F-EE3DCCF9F4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0527" y="5211151"/>
              <a:ext cx="655452" cy="458723"/>
            </a:xfrm>
            <a:custGeom>
              <a:avLst/>
              <a:gdLst>
                <a:gd name="T0" fmla="*/ 299 w 331"/>
                <a:gd name="T1" fmla="*/ 0 h 224"/>
                <a:gd name="T2" fmla="*/ 331 w 331"/>
                <a:gd name="T3" fmla="*/ 89 h 224"/>
                <a:gd name="T4" fmla="*/ 331 w 331"/>
                <a:gd name="T5" fmla="*/ 187 h 224"/>
                <a:gd name="T6" fmla="*/ 293 w 331"/>
                <a:gd name="T7" fmla="*/ 224 h 224"/>
                <a:gd name="T8" fmla="*/ 37 w 331"/>
                <a:gd name="T9" fmla="*/ 224 h 224"/>
                <a:gd name="T10" fmla="*/ 1 w 331"/>
                <a:gd name="T11" fmla="*/ 187 h 224"/>
                <a:gd name="T12" fmla="*/ 0 w 331"/>
                <a:gd name="T13" fmla="*/ 109 h 224"/>
                <a:gd name="T14" fmla="*/ 16 w 331"/>
                <a:gd name="T15" fmla="*/ 95 h 224"/>
                <a:gd name="T16" fmla="*/ 154 w 331"/>
                <a:gd name="T17" fmla="*/ 96 h 224"/>
                <a:gd name="T18" fmla="*/ 206 w 331"/>
                <a:gd name="T19" fmla="*/ 70 h 224"/>
                <a:gd name="T20" fmla="*/ 299 w 331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1" h="224">
                  <a:moveTo>
                    <a:pt x="299" y="0"/>
                  </a:moveTo>
                  <a:cubicBezTo>
                    <a:pt x="320" y="27"/>
                    <a:pt x="330" y="57"/>
                    <a:pt x="331" y="89"/>
                  </a:cubicBezTo>
                  <a:cubicBezTo>
                    <a:pt x="331" y="122"/>
                    <a:pt x="331" y="154"/>
                    <a:pt x="331" y="187"/>
                  </a:cubicBezTo>
                  <a:cubicBezTo>
                    <a:pt x="331" y="212"/>
                    <a:pt x="318" y="224"/>
                    <a:pt x="293" y="224"/>
                  </a:cubicBezTo>
                  <a:cubicBezTo>
                    <a:pt x="208" y="224"/>
                    <a:pt x="122" y="224"/>
                    <a:pt x="37" y="224"/>
                  </a:cubicBezTo>
                  <a:cubicBezTo>
                    <a:pt x="14" y="224"/>
                    <a:pt x="1" y="210"/>
                    <a:pt x="1" y="187"/>
                  </a:cubicBezTo>
                  <a:cubicBezTo>
                    <a:pt x="0" y="161"/>
                    <a:pt x="1" y="135"/>
                    <a:pt x="0" y="109"/>
                  </a:cubicBezTo>
                  <a:cubicBezTo>
                    <a:pt x="0" y="97"/>
                    <a:pt x="5" y="95"/>
                    <a:pt x="16" y="95"/>
                  </a:cubicBezTo>
                  <a:cubicBezTo>
                    <a:pt x="62" y="95"/>
                    <a:pt x="108" y="94"/>
                    <a:pt x="154" y="96"/>
                  </a:cubicBezTo>
                  <a:cubicBezTo>
                    <a:pt x="178" y="97"/>
                    <a:pt x="191" y="82"/>
                    <a:pt x="206" y="70"/>
                  </a:cubicBezTo>
                  <a:cubicBezTo>
                    <a:pt x="237" y="47"/>
                    <a:pt x="268" y="24"/>
                    <a:pt x="2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4" name="Freeform 118">
              <a:extLst>
                <a:ext uri="{FF2B5EF4-FFF2-40B4-BE49-F238E27FC236}">
                  <a16:creationId xmlns:a16="http://schemas.microsoft.com/office/drawing/2014/main" id="{9C5B97CC-FABC-4C7C-8874-FC1F2E36B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0527" y="5073768"/>
              <a:ext cx="453431" cy="305039"/>
            </a:xfrm>
            <a:custGeom>
              <a:avLst/>
              <a:gdLst>
                <a:gd name="T0" fmla="*/ 168 w 229"/>
                <a:gd name="T1" fmla="*/ 149 h 149"/>
                <a:gd name="T2" fmla="*/ 62 w 229"/>
                <a:gd name="T3" fmla="*/ 148 h 149"/>
                <a:gd name="T4" fmla="*/ 62 w 229"/>
                <a:gd name="T5" fmla="*/ 133 h 149"/>
                <a:gd name="T6" fmla="*/ 42 w 229"/>
                <a:gd name="T7" fmla="*/ 90 h 149"/>
                <a:gd name="T8" fmla="*/ 4 w 229"/>
                <a:gd name="T9" fmla="*/ 32 h 149"/>
                <a:gd name="T10" fmla="*/ 17 w 229"/>
                <a:gd name="T11" fmla="*/ 3 h 149"/>
                <a:gd name="T12" fmla="*/ 41 w 229"/>
                <a:gd name="T13" fmla="*/ 22 h 149"/>
                <a:gd name="T14" fmla="*/ 90 w 229"/>
                <a:gd name="T15" fmla="*/ 76 h 149"/>
                <a:gd name="T16" fmla="*/ 172 w 229"/>
                <a:gd name="T17" fmla="*/ 55 h 149"/>
                <a:gd name="T18" fmla="*/ 190 w 229"/>
                <a:gd name="T19" fmla="*/ 22 h 149"/>
                <a:gd name="T20" fmla="*/ 214 w 229"/>
                <a:gd name="T21" fmla="*/ 3 h 149"/>
                <a:gd name="T22" fmla="*/ 226 w 229"/>
                <a:gd name="T23" fmla="*/ 32 h 149"/>
                <a:gd name="T24" fmla="*/ 185 w 229"/>
                <a:gd name="T25" fmla="*/ 93 h 149"/>
                <a:gd name="T26" fmla="*/ 168 w 229"/>
                <a:gd name="T27" fmla="*/ 127 h 149"/>
                <a:gd name="T28" fmla="*/ 168 w 229"/>
                <a:gd name="T2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9" h="149">
                  <a:moveTo>
                    <a:pt x="168" y="149"/>
                  </a:moveTo>
                  <a:cubicBezTo>
                    <a:pt x="135" y="149"/>
                    <a:pt x="62" y="148"/>
                    <a:pt x="62" y="148"/>
                  </a:cubicBezTo>
                  <a:cubicBezTo>
                    <a:pt x="62" y="148"/>
                    <a:pt x="62" y="139"/>
                    <a:pt x="62" y="133"/>
                  </a:cubicBezTo>
                  <a:cubicBezTo>
                    <a:pt x="62" y="114"/>
                    <a:pt x="59" y="101"/>
                    <a:pt x="42" y="90"/>
                  </a:cubicBezTo>
                  <a:cubicBezTo>
                    <a:pt x="22" y="77"/>
                    <a:pt x="11" y="55"/>
                    <a:pt x="4" y="32"/>
                  </a:cubicBezTo>
                  <a:cubicBezTo>
                    <a:pt x="0" y="17"/>
                    <a:pt x="5" y="7"/>
                    <a:pt x="17" y="3"/>
                  </a:cubicBezTo>
                  <a:cubicBezTo>
                    <a:pt x="28" y="0"/>
                    <a:pt x="37" y="7"/>
                    <a:pt x="41" y="22"/>
                  </a:cubicBezTo>
                  <a:cubicBezTo>
                    <a:pt x="47" y="50"/>
                    <a:pt x="64" y="68"/>
                    <a:pt x="90" y="76"/>
                  </a:cubicBezTo>
                  <a:cubicBezTo>
                    <a:pt x="122" y="86"/>
                    <a:pt x="150" y="79"/>
                    <a:pt x="172" y="55"/>
                  </a:cubicBezTo>
                  <a:cubicBezTo>
                    <a:pt x="181" y="47"/>
                    <a:pt x="185" y="34"/>
                    <a:pt x="190" y="22"/>
                  </a:cubicBezTo>
                  <a:cubicBezTo>
                    <a:pt x="195" y="8"/>
                    <a:pt x="204" y="0"/>
                    <a:pt x="214" y="3"/>
                  </a:cubicBezTo>
                  <a:cubicBezTo>
                    <a:pt x="225" y="7"/>
                    <a:pt x="229" y="17"/>
                    <a:pt x="226" y="32"/>
                  </a:cubicBezTo>
                  <a:cubicBezTo>
                    <a:pt x="221" y="58"/>
                    <a:pt x="206" y="79"/>
                    <a:pt x="185" y="93"/>
                  </a:cubicBezTo>
                  <a:cubicBezTo>
                    <a:pt x="172" y="103"/>
                    <a:pt x="168" y="112"/>
                    <a:pt x="168" y="127"/>
                  </a:cubicBezTo>
                  <a:cubicBezTo>
                    <a:pt x="168" y="135"/>
                    <a:pt x="168" y="140"/>
                    <a:pt x="168" y="1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5" name="Freeform 138">
              <a:extLst>
                <a:ext uri="{FF2B5EF4-FFF2-40B4-BE49-F238E27FC236}">
                  <a16:creationId xmlns:a16="http://schemas.microsoft.com/office/drawing/2014/main" id="{77E9C816-9C9A-4C07-BCF0-D89EDADA33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439" y="5080753"/>
              <a:ext cx="372622" cy="305039"/>
            </a:xfrm>
            <a:custGeom>
              <a:avLst/>
              <a:gdLst>
                <a:gd name="T0" fmla="*/ 37 w 189"/>
                <a:gd name="T1" fmla="*/ 7 h 148"/>
                <a:gd name="T2" fmla="*/ 77 w 189"/>
                <a:gd name="T3" fmla="*/ 24 h 148"/>
                <a:gd name="T4" fmla="*/ 181 w 189"/>
                <a:gd name="T5" fmla="*/ 120 h 148"/>
                <a:gd name="T6" fmla="*/ 188 w 189"/>
                <a:gd name="T7" fmla="*/ 138 h 148"/>
                <a:gd name="T8" fmla="*/ 167 w 189"/>
                <a:gd name="T9" fmla="*/ 139 h 148"/>
                <a:gd name="T10" fmla="*/ 66 w 189"/>
                <a:gd name="T11" fmla="*/ 45 h 148"/>
                <a:gd name="T12" fmla="*/ 28 w 189"/>
                <a:gd name="T13" fmla="*/ 30 h 148"/>
                <a:gd name="T14" fmla="*/ 0 w 189"/>
                <a:gd name="T15" fmla="*/ 19 h 148"/>
                <a:gd name="T16" fmla="*/ 29 w 189"/>
                <a:gd name="T17" fmla="*/ 7 h 148"/>
                <a:gd name="T18" fmla="*/ 37 w 189"/>
                <a:gd name="T19" fmla="*/ 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9" h="148">
                  <a:moveTo>
                    <a:pt x="37" y="7"/>
                  </a:moveTo>
                  <a:cubicBezTo>
                    <a:pt x="52" y="3"/>
                    <a:pt x="64" y="11"/>
                    <a:pt x="77" y="24"/>
                  </a:cubicBezTo>
                  <a:cubicBezTo>
                    <a:pt x="111" y="56"/>
                    <a:pt x="147" y="87"/>
                    <a:pt x="181" y="120"/>
                  </a:cubicBezTo>
                  <a:cubicBezTo>
                    <a:pt x="185" y="124"/>
                    <a:pt x="189" y="132"/>
                    <a:pt x="188" y="138"/>
                  </a:cubicBezTo>
                  <a:cubicBezTo>
                    <a:pt x="187" y="148"/>
                    <a:pt x="177" y="148"/>
                    <a:pt x="167" y="139"/>
                  </a:cubicBezTo>
                  <a:cubicBezTo>
                    <a:pt x="133" y="108"/>
                    <a:pt x="99" y="77"/>
                    <a:pt x="66" y="45"/>
                  </a:cubicBezTo>
                  <a:cubicBezTo>
                    <a:pt x="55" y="34"/>
                    <a:pt x="43" y="30"/>
                    <a:pt x="28" y="30"/>
                  </a:cubicBezTo>
                  <a:cubicBezTo>
                    <a:pt x="18" y="31"/>
                    <a:pt x="0" y="36"/>
                    <a:pt x="0" y="19"/>
                  </a:cubicBezTo>
                  <a:cubicBezTo>
                    <a:pt x="0" y="0"/>
                    <a:pt x="18" y="9"/>
                    <a:pt x="29" y="7"/>
                  </a:cubicBezTo>
                  <a:cubicBezTo>
                    <a:pt x="31" y="7"/>
                    <a:pt x="32" y="7"/>
                    <a:pt x="37" y="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6" name="Freeform 165">
              <a:extLst>
                <a:ext uri="{FF2B5EF4-FFF2-40B4-BE49-F238E27FC236}">
                  <a16:creationId xmlns:a16="http://schemas.microsoft.com/office/drawing/2014/main" id="{98AED525-8A08-426C-90D6-900EE6359D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7637" y="5739730"/>
              <a:ext cx="273855" cy="281754"/>
            </a:xfrm>
            <a:custGeom>
              <a:avLst/>
              <a:gdLst>
                <a:gd name="T0" fmla="*/ 69 w 137"/>
                <a:gd name="T1" fmla="*/ 0 h 136"/>
                <a:gd name="T2" fmla="*/ 0 w 137"/>
                <a:gd name="T3" fmla="*/ 68 h 136"/>
                <a:gd name="T4" fmla="*/ 69 w 137"/>
                <a:gd name="T5" fmla="*/ 136 h 136"/>
                <a:gd name="T6" fmla="*/ 137 w 137"/>
                <a:gd name="T7" fmla="*/ 68 h 136"/>
                <a:gd name="T8" fmla="*/ 69 w 137"/>
                <a:gd name="T9" fmla="*/ 0 h 136"/>
                <a:gd name="T10" fmla="*/ 69 w 137"/>
                <a:gd name="T11" fmla="*/ 108 h 136"/>
                <a:gd name="T12" fmla="*/ 29 w 137"/>
                <a:gd name="T13" fmla="*/ 68 h 136"/>
                <a:gd name="T14" fmla="*/ 69 w 137"/>
                <a:gd name="T15" fmla="*/ 28 h 136"/>
                <a:gd name="T16" fmla="*/ 108 w 137"/>
                <a:gd name="T17" fmla="*/ 68 h 136"/>
                <a:gd name="T18" fmla="*/ 69 w 137"/>
                <a:gd name="T19" fmla="*/ 108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7" h="136">
                  <a:moveTo>
                    <a:pt x="69" y="0"/>
                  </a:moveTo>
                  <a:cubicBezTo>
                    <a:pt x="31" y="0"/>
                    <a:pt x="0" y="30"/>
                    <a:pt x="0" y="68"/>
                  </a:cubicBezTo>
                  <a:cubicBezTo>
                    <a:pt x="0" y="106"/>
                    <a:pt x="31" y="136"/>
                    <a:pt x="69" y="136"/>
                  </a:cubicBezTo>
                  <a:cubicBezTo>
                    <a:pt x="106" y="136"/>
                    <a:pt x="137" y="106"/>
                    <a:pt x="137" y="68"/>
                  </a:cubicBezTo>
                  <a:cubicBezTo>
                    <a:pt x="137" y="30"/>
                    <a:pt x="106" y="0"/>
                    <a:pt x="69" y="0"/>
                  </a:cubicBezTo>
                  <a:close/>
                  <a:moveTo>
                    <a:pt x="69" y="108"/>
                  </a:moveTo>
                  <a:cubicBezTo>
                    <a:pt x="47" y="108"/>
                    <a:pt x="29" y="90"/>
                    <a:pt x="29" y="68"/>
                  </a:cubicBezTo>
                  <a:cubicBezTo>
                    <a:pt x="29" y="46"/>
                    <a:pt x="47" y="28"/>
                    <a:pt x="69" y="28"/>
                  </a:cubicBezTo>
                  <a:cubicBezTo>
                    <a:pt x="91" y="28"/>
                    <a:pt x="108" y="46"/>
                    <a:pt x="108" y="68"/>
                  </a:cubicBezTo>
                  <a:cubicBezTo>
                    <a:pt x="108" y="90"/>
                    <a:pt x="91" y="108"/>
                    <a:pt x="69" y="1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7" name="Freeform 166">
              <a:extLst>
                <a:ext uri="{FF2B5EF4-FFF2-40B4-BE49-F238E27FC236}">
                  <a16:creationId xmlns:a16="http://schemas.microsoft.com/office/drawing/2014/main" id="{D3718DB6-A239-4DF1-A1EE-4275A9305E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47058" y="5739730"/>
              <a:ext cx="273855" cy="281754"/>
            </a:xfrm>
            <a:custGeom>
              <a:avLst/>
              <a:gdLst>
                <a:gd name="T0" fmla="*/ 68 w 136"/>
                <a:gd name="T1" fmla="*/ 0 h 136"/>
                <a:gd name="T2" fmla="*/ 0 w 136"/>
                <a:gd name="T3" fmla="*/ 68 h 136"/>
                <a:gd name="T4" fmla="*/ 68 w 136"/>
                <a:gd name="T5" fmla="*/ 136 h 136"/>
                <a:gd name="T6" fmla="*/ 136 w 136"/>
                <a:gd name="T7" fmla="*/ 68 h 136"/>
                <a:gd name="T8" fmla="*/ 68 w 136"/>
                <a:gd name="T9" fmla="*/ 0 h 136"/>
                <a:gd name="T10" fmla="*/ 68 w 136"/>
                <a:gd name="T11" fmla="*/ 108 h 136"/>
                <a:gd name="T12" fmla="*/ 28 w 136"/>
                <a:gd name="T13" fmla="*/ 68 h 136"/>
                <a:gd name="T14" fmla="*/ 68 w 136"/>
                <a:gd name="T15" fmla="*/ 28 h 136"/>
                <a:gd name="T16" fmla="*/ 108 w 136"/>
                <a:gd name="T17" fmla="*/ 68 h 136"/>
                <a:gd name="T18" fmla="*/ 68 w 136"/>
                <a:gd name="T19" fmla="*/ 108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136">
                  <a:moveTo>
                    <a:pt x="68" y="0"/>
                  </a:moveTo>
                  <a:cubicBezTo>
                    <a:pt x="30" y="0"/>
                    <a:pt x="0" y="30"/>
                    <a:pt x="0" y="68"/>
                  </a:cubicBezTo>
                  <a:cubicBezTo>
                    <a:pt x="0" y="106"/>
                    <a:pt x="30" y="136"/>
                    <a:pt x="68" y="136"/>
                  </a:cubicBezTo>
                  <a:cubicBezTo>
                    <a:pt x="106" y="136"/>
                    <a:pt x="136" y="106"/>
                    <a:pt x="136" y="68"/>
                  </a:cubicBezTo>
                  <a:cubicBezTo>
                    <a:pt x="136" y="30"/>
                    <a:pt x="106" y="0"/>
                    <a:pt x="68" y="0"/>
                  </a:cubicBezTo>
                  <a:close/>
                  <a:moveTo>
                    <a:pt x="68" y="108"/>
                  </a:moveTo>
                  <a:cubicBezTo>
                    <a:pt x="46" y="108"/>
                    <a:pt x="28" y="90"/>
                    <a:pt x="28" y="68"/>
                  </a:cubicBezTo>
                  <a:cubicBezTo>
                    <a:pt x="28" y="46"/>
                    <a:pt x="46" y="28"/>
                    <a:pt x="68" y="28"/>
                  </a:cubicBezTo>
                  <a:cubicBezTo>
                    <a:pt x="90" y="28"/>
                    <a:pt x="108" y="46"/>
                    <a:pt x="108" y="68"/>
                  </a:cubicBezTo>
                  <a:cubicBezTo>
                    <a:pt x="108" y="90"/>
                    <a:pt x="90" y="108"/>
                    <a:pt x="68" y="1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8" name="Oval 176">
              <a:extLst>
                <a:ext uri="{FF2B5EF4-FFF2-40B4-BE49-F238E27FC236}">
                  <a16:creationId xmlns:a16="http://schemas.microsoft.com/office/drawing/2014/main" id="{B278326C-CD0E-4082-BADC-9CEC18718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719" y="4989941"/>
              <a:ext cx="202024" cy="21189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9" name="Freeform 177">
              <a:extLst>
                <a:ext uri="{FF2B5EF4-FFF2-40B4-BE49-F238E27FC236}">
                  <a16:creationId xmlns:a16="http://schemas.microsoft.com/office/drawing/2014/main" id="{9DBB1EEE-E902-467B-948B-264DDAC5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5209" y="4966655"/>
              <a:ext cx="67342" cy="58214"/>
            </a:xfrm>
            <a:custGeom>
              <a:avLst/>
              <a:gdLst>
                <a:gd name="T0" fmla="*/ 12 w 33"/>
                <a:gd name="T1" fmla="*/ 29 h 29"/>
                <a:gd name="T2" fmla="*/ 0 w 33"/>
                <a:gd name="T3" fmla="*/ 2 h 29"/>
                <a:gd name="T4" fmla="*/ 18 w 33"/>
                <a:gd name="T5" fmla="*/ 24 h 29"/>
                <a:gd name="T6" fmla="*/ 15 w 33"/>
                <a:gd name="T7" fmla="*/ 0 h 29"/>
                <a:gd name="T8" fmla="*/ 25 w 33"/>
                <a:gd name="T9" fmla="*/ 20 h 29"/>
                <a:gd name="T10" fmla="*/ 32 w 33"/>
                <a:gd name="T11" fmla="*/ 1 h 29"/>
                <a:gd name="T12" fmla="*/ 33 w 33"/>
                <a:gd name="T13" fmla="*/ 21 h 29"/>
                <a:gd name="T14" fmla="*/ 12 w 33"/>
                <a:gd name="T1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29">
                  <a:moveTo>
                    <a:pt x="12" y="29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6" y="10"/>
                    <a:pt x="12" y="17"/>
                    <a:pt x="18" y="24"/>
                  </a:cubicBezTo>
                  <a:cubicBezTo>
                    <a:pt x="17" y="16"/>
                    <a:pt x="16" y="8"/>
                    <a:pt x="15" y="0"/>
                  </a:cubicBezTo>
                  <a:cubicBezTo>
                    <a:pt x="18" y="7"/>
                    <a:pt x="22" y="13"/>
                    <a:pt x="25" y="20"/>
                  </a:cubicBezTo>
                  <a:cubicBezTo>
                    <a:pt x="27" y="13"/>
                    <a:pt x="30" y="7"/>
                    <a:pt x="32" y="1"/>
                  </a:cubicBezTo>
                  <a:cubicBezTo>
                    <a:pt x="32" y="7"/>
                    <a:pt x="33" y="21"/>
                    <a:pt x="33" y="21"/>
                  </a:cubicBezTo>
                  <a:lnTo>
                    <a:pt x="12" y="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40" name="CaixaDeTexto 139">
            <a:extLst>
              <a:ext uri="{FF2B5EF4-FFF2-40B4-BE49-F238E27FC236}">
                <a16:creationId xmlns:a16="http://schemas.microsoft.com/office/drawing/2014/main" id="{4DA93FD5-6E07-4670-B12C-B9285E26D020}"/>
              </a:ext>
            </a:extLst>
          </p:cNvPr>
          <p:cNvSpPr txBox="1"/>
          <p:nvPr/>
        </p:nvSpPr>
        <p:spPr>
          <a:xfrm>
            <a:off x="4542855" y="5038048"/>
            <a:ext cx="20115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Bebês prematuros</a:t>
            </a:r>
          </a:p>
        </p:txBody>
      </p:sp>
      <p:sp>
        <p:nvSpPr>
          <p:cNvPr id="141" name="CaixaDeTexto 140">
            <a:extLst>
              <a:ext uri="{FF2B5EF4-FFF2-40B4-BE49-F238E27FC236}">
                <a16:creationId xmlns:a16="http://schemas.microsoft.com/office/drawing/2014/main" id="{D0D47924-DF36-4799-8F44-F1989CB0633E}"/>
              </a:ext>
            </a:extLst>
          </p:cNvPr>
          <p:cNvSpPr txBox="1"/>
          <p:nvPr/>
        </p:nvSpPr>
        <p:spPr>
          <a:xfrm>
            <a:off x="6678007" y="4991719"/>
            <a:ext cx="101386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25-55%</a:t>
            </a:r>
          </a:p>
        </p:txBody>
      </p:sp>
      <p:sp>
        <p:nvSpPr>
          <p:cNvPr id="142" name="CaixaDeTexto 141">
            <a:extLst>
              <a:ext uri="{FF2B5EF4-FFF2-40B4-BE49-F238E27FC236}">
                <a16:creationId xmlns:a16="http://schemas.microsoft.com/office/drawing/2014/main" id="{2F201BB1-1136-476B-8D29-CA09112CE033}"/>
              </a:ext>
            </a:extLst>
          </p:cNvPr>
          <p:cNvSpPr txBox="1"/>
          <p:nvPr/>
        </p:nvSpPr>
        <p:spPr>
          <a:xfrm>
            <a:off x="6888740" y="5460527"/>
            <a:ext cx="76586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60%</a:t>
            </a:r>
          </a:p>
        </p:txBody>
      </p:sp>
      <p:sp>
        <p:nvSpPr>
          <p:cNvPr id="143" name="CaixaDeTexto 142">
            <a:extLst>
              <a:ext uri="{FF2B5EF4-FFF2-40B4-BE49-F238E27FC236}">
                <a16:creationId xmlns:a16="http://schemas.microsoft.com/office/drawing/2014/main" id="{09B0CF03-91E3-42EF-B976-74B6F3A50F50}"/>
              </a:ext>
            </a:extLst>
          </p:cNvPr>
          <p:cNvSpPr txBox="1"/>
          <p:nvPr/>
        </p:nvSpPr>
        <p:spPr>
          <a:xfrm>
            <a:off x="6938039" y="5920522"/>
            <a:ext cx="76586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144" name="CaixaDeTexto 143">
            <a:extLst>
              <a:ext uri="{FF2B5EF4-FFF2-40B4-BE49-F238E27FC236}">
                <a16:creationId xmlns:a16="http://schemas.microsoft.com/office/drawing/2014/main" id="{74B19295-DBD0-4BCF-8E74-4A1D51F85986}"/>
              </a:ext>
            </a:extLst>
          </p:cNvPr>
          <p:cNvSpPr txBox="1"/>
          <p:nvPr/>
        </p:nvSpPr>
        <p:spPr>
          <a:xfrm>
            <a:off x="6920420" y="6237039"/>
            <a:ext cx="76586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84%</a:t>
            </a:r>
          </a:p>
        </p:txBody>
      </p:sp>
      <p:grpSp>
        <p:nvGrpSpPr>
          <p:cNvPr id="145" name="Group 82">
            <a:extLst>
              <a:ext uri="{FF2B5EF4-FFF2-40B4-BE49-F238E27FC236}">
                <a16:creationId xmlns:a16="http://schemas.microsoft.com/office/drawing/2014/main" id="{4CB1B483-2989-4569-AF70-5B2CA914A01D}"/>
              </a:ext>
            </a:extLst>
          </p:cNvPr>
          <p:cNvGrpSpPr/>
          <p:nvPr/>
        </p:nvGrpSpPr>
        <p:grpSpPr>
          <a:xfrm rot="20481358">
            <a:off x="4820025" y="1090529"/>
            <a:ext cx="347850" cy="332974"/>
            <a:chOff x="3665538" y="1665288"/>
            <a:chExt cx="3702050" cy="2944812"/>
          </a:xfrm>
          <a:solidFill>
            <a:schemeClr val="bg1"/>
          </a:solidFill>
        </p:grpSpPr>
        <p:sp>
          <p:nvSpPr>
            <p:cNvPr id="146" name="Freeform 46">
              <a:extLst>
                <a:ext uri="{FF2B5EF4-FFF2-40B4-BE49-F238E27FC236}">
                  <a16:creationId xmlns:a16="http://schemas.microsoft.com/office/drawing/2014/main" id="{E88699F5-1E7A-4FB6-9BA4-F03DB35599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2613" y="3819525"/>
              <a:ext cx="1006475" cy="790575"/>
            </a:xfrm>
            <a:custGeom>
              <a:avLst/>
              <a:gdLst>
                <a:gd name="T0" fmla="*/ 404 w 806"/>
                <a:gd name="T1" fmla="*/ 628 h 628"/>
                <a:gd name="T2" fmla="*/ 285 w 806"/>
                <a:gd name="T3" fmla="*/ 538 h 628"/>
                <a:gd name="T4" fmla="*/ 13 w 806"/>
                <a:gd name="T5" fmla="*/ 154 h 628"/>
                <a:gd name="T6" fmla="*/ 0 w 806"/>
                <a:gd name="T7" fmla="*/ 135 h 628"/>
                <a:gd name="T8" fmla="*/ 77 w 806"/>
                <a:gd name="T9" fmla="*/ 111 h 628"/>
                <a:gd name="T10" fmla="*/ 410 w 806"/>
                <a:gd name="T11" fmla="*/ 5 h 628"/>
                <a:gd name="T12" fmla="*/ 442 w 806"/>
                <a:gd name="T13" fmla="*/ 15 h 628"/>
                <a:gd name="T14" fmla="*/ 620 w 806"/>
                <a:gd name="T15" fmla="*/ 279 h 628"/>
                <a:gd name="T16" fmla="*/ 756 w 806"/>
                <a:gd name="T17" fmla="*/ 389 h 628"/>
                <a:gd name="T18" fmla="*/ 804 w 806"/>
                <a:gd name="T19" fmla="*/ 464 h 628"/>
                <a:gd name="T20" fmla="*/ 750 w 806"/>
                <a:gd name="T21" fmla="*/ 530 h 628"/>
                <a:gd name="T22" fmla="*/ 465 w 806"/>
                <a:gd name="T23" fmla="*/ 620 h 628"/>
                <a:gd name="T24" fmla="*/ 436 w 806"/>
                <a:gd name="T25" fmla="*/ 628 h 628"/>
                <a:gd name="T26" fmla="*/ 404 w 806"/>
                <a:gd name="T27" fmla="*/ 628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6" h="628">
                  <a:moveTo>
                    <a:pt x="404" y="628"/>
                  </a:moveTo>
                  <a:cubicBezTo>
                    <a:pt x="349" y="618"/>
                    <a:pt x="316" y="582"/>
                    <a:pt x="285" y="538"/>
                  </a:cubicBezTo>
                  <a:cubicBezTo>
                    <a:pt x="196" y="409"/>
                    <a:pt x="104" y="282"/>
                    <a:pt x="13" y="154"/>
                  </a:cubicBezTo>
                  <a:cubicBezTo>
                    <a:pt x="9" y="148"/>
                    <a:pt x="5" y="143"/>
                    <a:pt x="0" y="135"/>
                  </a:cubicBezTo>
                  <a:cubicBezTo>
                    <a:pt x="27" y="126"/>
                    <a:pt x="52" y="119"/>
                    <a:pt x="77" y="111"/>
                  </a:cubicBezTo>
                  <a:cubicBezTo>
                    <a:pt x="188" y="75"/>
                    <a:pt x="299" y="41"/>
                    <a:pt x="410" y="5"/>
                  </a:cubicBezTo>
                  <a:cubicBezTo>
                    <a:pt x="425" y="0"/>
                    <a:pt x="433" y="2"/>
                    <a:pt x="442" y="15"/>
                  </a:cubicBezTo>
                  <a:cubicBezTo>
                    <a:pt x="501" y="104"/>
                    <a:pt x="561" y="191"/>
                    <a:pt x="620" y="279"/>
                  </a:cubicBezTo>
                  <a:cubicBezTo>
                    <a:pt x="654" y="329"/>
                    <a:pt x="699" y="366"/>
                    <a:pt x="756" y="389"/>
                  </a:cubicBezTo>
                  <a:cubicBezTo>
                    <a:pt x="790" y="403"/>
                    <a:pt x="806" y="428"/>
                    <a:pt x="804" y="464"/>
                  </a:cubicBezTo>
                  <a:cubicBezTo>
                    <a:pt x="803" y="495"/>
                    <a:pt x="783" y="519"/>
                    <a:pt x="750" y="530"/>
                  </a:cubicBezTo>
                  <a:cubicBezTo>
                    <a:pt x="655" y="560"/>
                    <a:pt x="560" y="590"/>
                    <a:pt x="465" y="620"/>
                  </a:cubicBezTo>
                  <a:cubicBezTo>
                    <a:pt x="455" y="623"/>
                    <a:pt x="446" y="625"/>
                    <a:pt x="436" y="628"/>
                  </a:cubicBezTo>
                  <a:cubicBezTo>
                    <a:pt x="425" y="628"/>
                    <a:pt x="415" y="628"/>
                    <a:pt x="404" y="6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Freeform 47">
              <a:extLst>
                <a:ext uri="{FF2B5EF4-FFF2-40B4-BE49-F238E27FC236}">
                  <a16:creationId xmlns:a16="http://schemas.microsoft.com/office/drawing/2014/main" id="{CB59962A-D46F-4E81-8E39-C7AB0E63D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0750" y="1665288"/>
              <a:ext cx="1763713" cy="2030412"/>
            </a:xfrm>
            <a:custGeom>
              <a:avLst/>
              <a:gdLst>
                <a:gd name="T0" fmla="*/ 0 w 1413"/>
                <a:gd name="T1" fmla="*/ 723 h 1613"/>
                <a:gd name="T2" fmla="*/ 906 w 1413"/>
                <a:gd name="T3" fmla="*/ 0 h 1613"/>
                <a:gd name="T4" fmla="*/ 1413 w 1413"/>
                <a:gd name="T5" fmla="*/ 1613 h 1613"/>
                <a:gd name="T6" fmla="*/ 257 w 1413"/>
                <a:gd name="T7" fmla="*/ 1540 h 1613"/>
                <a:gd name="T8" fmla="*/ 0 w 1413"/>
                <a:gd name="T9" fmla="*/ 723 h 1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3" h="1613">
                  <a:moveTo>
                    <a:pt x="0" y="723"/>
                  </a:moveTo>
                  <a:cubicBezTo>
                    <a:pt x="359" y="555"/>
                    <a:pt x="648" y="300"/>
                    <a:pt x="906" y="0"/>
                  </a:cubicBezTo>
                  <a:cubicBezTo>
                    <a:pt x="1075" y="539"/>
                    <a:pt x="1244" y="1074"/>
                    <a:pt x="1413" y="1613"/>
                  </a:cubicBezTo>
                  <a:cubicBezTo>
                    <a:pt x="1031" y="1516"/>
                    <a:pt x="648" y="1473"/>
                    <a:pt x="257" y="1540"/>
                  </a:cubicBezTo>
                  <a:cubicBezTo>
                    <a:pt x="171" y="1267"/>
                    <a:pt x="86" y="996"/>
                    <a:pt x="0" y="7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Freeform 48">
              <a:extLst>
                <a:ext uri="{FF2B5EF4-FFF2-40B4-BE49-F238E27FC236}">
                  <a16:creationId xmlns:a16="http://schemas.microsoft.com/office/drawing/2014/main" id="{FD8DE6F4-5723-49B4-BCAC-A794CD24E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5538" y="2630488"/>
              <a:ext cx="1211263" cy="1266825"/>
            </a:xfrm>
            <a:custGeom>
              <a:avLst/>
              <a:gdLst>
                <a:gd name="T0" fmla="*/ 713 w 970"/>
                <a:gd name="T1" fmla="*/ 0 h 1006"/>
                <a:gd name="T2" fmla="*/ 970 w 970"/>
                <a:gd name="T3" fmla="*/ 817 h 1006"/>
                <a:gd name="T4" fmla="*/ 825 w 970"/>
                <a:gd name="T5" fmla="*/ 862 h 1006"/>
                <a:gd name="T6" fmla="*/ 541 w 970"/>
                <a:gd name="T7" fmla="*/ 948 h 1006"/>
                <a:gd name="T8" fmla="*/ 26 w 970"/>
                <a:gd name="T9" fmla="*/ 587 h 1006"/>
                <a:gd name="T10" fmla="*/ 318 w 970"/>
                <a:gd name="T11" fmla="*/ 125 h 1006"/>
                <a:gd name="T12" fmla="*/ 713 w 970"/>
                <a:gd name="T13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0" h="1006">
                  <a:moveTo>
                    <a:pt x="713" y="0"/>
                  </a:moveTo>
                  <a:cubicBezTo>
                    <a:pt x="799" y="274"/>
                    <a:pt x="884" y="544"/>
                    <a:pt x="970" y="817"/>
                  </a:cubicBezTo>
                  <a:cubicBezTo>
                    <a:pt x="920" y="832"/>
                    <a:pt x="873" y="847"/>
                    <a:pt x="825" y="862"/>
                  </a:cubicBezTo>
                  <a:cubicBezTo>
                    <a:pt x="731" y="891"/>
                    <a:pt x="638" y="926"/>
                    <a:pt x="541" y="948"/>
                  </a:cubicBezTo>
                  <a:cubicBezTo>
                    <a:pt x="297" y="1006"/>
                    <a:pt x="58" y="835"/>
                    <a:pt x="26" y="587"/>
                  </a:cubicBezTo>
                  <a:cubicBezTo>
                    <a:pt x="0" y="381"/>
                    <a:pt x="121" y="190"/>
                    <a:pt x="318" y="125"/>
                  </a:cubicBezTo>
                  <a:cubicBezTo>
                    <a:pt x="449" y="83"/>
                    <a:pt x="580" y="42"/>
                    <a:pt x="7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Freeform 49">
              <a:extLst>
                <a:ext uri="{FF2B5EF4-FFF2-40B4-BE49-F238E27FC236}">
                  <a16:creationId xmlns:a16="http://schemas.microsoft.com/office/drawing/2014/main" id="{FFC62693-976B-4471-94B2-7778ED902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1125" y="1676400"/>
              <a:ext cx="906463" cy="1601787"/>
            </a:xfrm>
            <a:custGeom>
              <a:avLst/>
              <a:gdLst>
                <a:gd name="T0" fmla="*/ 487 w 726"/>
                <a:gd name="T1" fmla="*/ 1272 h 1272"/>
                <a:gd name="T2" fmla="*/ 322 w 726"/>
                <a:gd name="T3" fmla="*/ 1185 h 1272"/>
                <a:gd name="T4" fmla="*/ 371 w 726"/>
                <a:gd name="T5" fmla="*/ 609 h 1272"/>
                <a:gd name="T6" fmla="*/ 0 w 726"/>
                <a:gd name="T7" fmla="*/ 166 h 1272"/>
                <a:gd name="T8" fmla="*/ 87 w 726"/>
                <a:gd name="T9" fmla="*/ 0 h 1272"/>
                <a:gd name="T10" fmla="*/ 487 w 726"/>
                <a:gd name="T11" fmla="*/ 1272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6" h="1272">
                  <a:moveTo>
                    <a:pt x="487" y="1272"/>
                  </a:moveTo>
                  <a:cubicBezTo>
                    <a:pt x="432" y="1243"/>
                    <a:pt x="378" y="1215"/>
                    <a:pt x="322" y="1185"/>
                  </a:cubicBezTo>
                  <a:cubicBezTo>
                    <a:pt x="414" y="999"/>
                    <a:pt x="434" y="807"/>
                    <a:pt x="371" y="609"/>
                  </a:cubicBezTo>
                  <a:cubicBezTo>
                    <a:pt x="309" y="412"/>
                    <a:pt x="183" y="266"/>
                    <a:pt x="0" y="166"/>
                  </a:cubicBezTo>
                  <a:cubicBezTo>
                    <a:pt x="29" y="110"/>
                    <a:pt x="58" y="55"/>
                    <a:pt x="87" y="0"/>
                  </a:cubicBezTo>
                  <a:cubicBezTo>
                    <a:pt x="559" y="240"/>
                    <a:pt x="726" y="828"/>
                    <a:pt x="487" y="12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Freeform 50">
              <a:extLst>
                <a:ext uri="{FF2B5EF4-FFF2-40B4-BE49-F238E27FC236}">
                  <a16:creationId xmlns:a16="http://schemas.microsoft.com/office/drawing/2014/main" id="{FB6A1EF9-B381-4F3F-947C-24F510306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6975" y="2039938"/>
              <a:ext cx="639763" cy="1049337"/>
            </a:xfrm>
            <a:custGeom>
              <a:avLst/>
              <a:gdLst>
                <a:gd name="T0" fmla="*/ 185 w 513"/>
                <a:gd name="T1" fmla="*/ 748 h 833"/>
                <a:gd name="T2" fmla="*/ 214 w 513"/>
                <a:gd name="T3" fmla="*/ 416 h 833"/>
                <a:gd name="T4" fmla="*/ 0 w 513"/>
                <a:gd name="T5" fmla="*/ 161 h 833"/>
                <a:gd name="T6" fmla="*/ 84 w 513"/>
                <a:gd name="T7" fmla="*/ 0 h 833"/>
                <a:gd name="T8" fmla="*/ 347 w 513"/>
                <a:gd name="T9" fmla="*/ 833 h 833"/>
                <a:gd name="T10" fmla="*/ 185 w 513"/>
                <a:gd name="T11" fmla="*/ 748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3" h="833">
                  <a:moveTo>
                    <a:pt x="185" y="748"/>
                  </a:moveTo>
                  <a:cubicBezTo>
                    <a:pt x="239" y="639"/>
                    <a:pt x="250" y="529"/>
                    <a:pt x="214" y="416"/>
                  </a:cubicBezTo>
                  <a:cubicBezTo>
                    <a:pt x="178" y="303"/>
                    <a:pt x="106" y="219"/>
                    <a:pt x="0" y="161"/>
                  </a:cubicBezTo>
                  <a:cubicBezTo>
                    <a:pt x="29" y="107"/>
                    <a:pt x="56" y="53"/>
                    <a:pt x="84" y="0"/>
                  </a:cubicBezTo>
                  <a:cubicBezTo>
                    <a:pt x="375" y="139"/>
                    <a:pt x="513" y="525"/>
                    <a:pt x="347" y="833"/>
                  </a:cubicBezTo>
                  <a:cubicBezTo>
                    <a:pt x="294" y="805"/>
                    <a:pt x="241" y="777"/>
                    <a:pt x="185" y="7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51" name="CaixaDeTexto 150">
            <a:extLst>
              <a:ext uri="{FF2B5EF4-FFF2-40B4-BE49-F238E27FC236}">
                <a16:creationId xmlns:a16="http://schemas.microsoft.com/office/drawing/2014/main" id="{3D1F65E5-0B3F-4AA2-ADFC-D25DCD800883}"/>
              </a:ext>
            </a:extLst>
          </p:cNvPr>
          <p:cNvSpPr txBox="1"/>
          <p:nvPr/>
        </p:nvSpPr>
        <p:spPr>
          <a:xfrm>
            <a:off x="4554259" y="5343551"/>
            <a:ext cx="197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Crianças com deficiências do desenvolvimento</a:t>
            </a:r>
          </a:p>
        </p:txBody>
      </p:sp>
      <p:sp>
        <p:nvSpPr>
          <p:cNvPr id="152" name="CaixaDeTexto 151">
            <a:extLst>
              <a:ext uri="{FF2B5EF4-FFF2-40B4-BE49-F238E27FC236}">
                <a16:creationId xmlns:a16="http://schemas.microsoft.com/office/drawing/2014/main" id="{43438124-F385-4297-BE18-14DB0B30CFAC}"/>
              </a:ext>
            </a:extLst>
          </p:cNvPr>
          <p:cNvSpPr txBox="1"/>
          <p:nvPr/>
        </p:nvSpPr>
        <p:spPr>
          <a:xfrm>
            <a:off x="4563445" y="5885869"/>
            <a:ext cx="212718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Sobreviventes após derrame</a:t>
            </a:r>
          </a:p>
        </p:txBody>
      </p:sp>
      <p:sp>
        <p:nvSpPr>
          <p:cNvPr id="153" name="CaixaDeTexto 152">
            <a:extLst>
              <a:ext uri="{FF2B5EF4-FFF2-40B4-BE49-F238E27FC236}">
                <a16:creationId xmlns:a16="http://schemas.microsoft.com/office/drawing/2014/main" id="{90549873-84B1-4A6A-A5F5-963A851B8939}"/>
              </a:ext>
            </a:extLst>
          </p:cNvPr>
          <p:cNvSpPr txBox="1"/>
          <p:nvPr/>
        </p:nvSpPr>
        <p:spPr>
          <a:xfrm>
            <a:off x="4571402" y="6232612"/>
            <a:ext cx="222816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Pessoas com demência</a:t>
            </a:r>
          </a:p>
        </p:txBody>
      </p:sp>
      <p:cxnSp>
        <p:nvCxnSpPr>
          <p:cNvPr id="154" name="Conector reto 153">
            <a:extLst>
              <a:ext uri="{FF2B5EF4-FFF2-40B4-BE49-F238E27FC236}">
                <a16:creationId xmlns:a16="http://schemas.microsoft.com/office/drawing/2014/main" id="{B3383298-60EC-4E31-9697-F9E52389D074}"/>
              </a:ext>
            </a:extLst>
          </p:cNvPr>
          <p:cNvCxnSpPr>
            <a:cxnSpLocks/>
          </p:cNvCxnSpPr>
          <p:nvPr/>
        </p:nvCxnSpPr>
        <p:spPr>
          <a:xfrm flipH="1">
            <a:off x="4531690" y="5824379"/>
            <a:ext cx="1927318" cy="3334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5" name="Conector reto 154">
            <a:extLst>
              <a:ext uri="{FF2B5EF4-FFF2-40B4-BE49-F238E27FC236}">
                <a16:creationId xmlns:a16="http://schemas.microsoft.com/office/drawing/2014/main" id="{50D3A427-B38F-48BD-8797-032A3A3A752B}"/>
              </a:ext>
            </a:extLst>
          </p:cNvPr>
          <p:cNvCxnSpPr>
            <a:cxnSpLocks/>
          </p:cNvCxnSpPr>
          <p:nvPr/>
        </p:nvCxnSpPr>
        <p:spPr>
          <a:xfrm flipH="1">
            <a:off x="4555710" y="6202386"/>
            <a:ext cx="1978453" cy="3334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6" name="Conector reto 155">
            <a:extLst>
              <a:ext uri="{FF2B5EF4-FFF2-40B4-BE49-F238E27FC236}">
                <a16:creationId xmlns:a16="http://schemas.microsoft.com/office/drawing/2014/main" id="{B9D52F7F-00B8-40BC-BAD5-22DF63FCB9F2}"/>
              </a:ext>
            </a:extLst>
          </p:cNvPr>
          <p:cNvCxnSpPr>
            <a:cxnSpLocks/>
          </p:cNvCxnSpPr>
          <p:nvPr/>
        </p:nvCxnSpPr>
        <p:spPr>
          <a:xfrm flipH="1">
            <a:off x="4614276" y="6563198"/>
            <a:ext cx="2127958" cy="1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7" name="Speech Bubble: Oval 22">
            <a:extLst>
              <a:ext uri="{FF2B5EF4-FFF2-40B4-BE49-F238E27FC236}">
                <a16:creationId xmlns:a16="http://schemas.microsoft.com/office/drawing/2014/main" id="{7EB18886-2923-4960-89BE-87E47A5179FD}"/>
              </a:ext>
            </a:extLst>
          </p:cNvPr>
          <p:cNvSpPr/>
          <p:nvPr/>
        </p:nvSpPr>
        <p:spPr>
          <a:xfrm rot="10800000">
            <a:off x="9591196" y="522496"/>
            <a:ext cx="2417733" cy="1089926"/>
          </a:xfrm>
          <a:prstGeom prst="wedgeEllipseCallout">
            <a:avLst>
              <a:gd name="adj1" fmla="val 44941"/>
              <a:gd name="adj2" fmla="val -4314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TextBox 6">
            <a:extLst>
              <a:ext uri="{FF2B5EF4-FFF2-40B4-BE49-F238E27FC236}">
                <a16:creationId xmlns:a16="http://schemas.microsoft.com/office/drawing/2014/main" id="{0637F5A0-D594-4B19-A50B-E549ECE6603B}"/>
              </a:ext>
            </a:extLst>
          </p:cNvPr>
          <p:cNvSpPr txBox="1"/>
          <p:nvPr/>
        </p:nvSpPr>
        <p:spPr>
          <a:xfrm>
            <a:off x="8985863" y="709409"/>
            <a:ext cx="358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sz="2000" b="1" i="1" dirty="0">
                <a:solidFill>
                  <a:srgbClr val="C00000"/>
                </a:solidFill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VOCÊ SABE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O QUE É</a:t>
            </a:r>
          </a:p>
          <a:p>
            <a:pPr lvl="0" algn="ctr"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 </a:t>
            </a:r>
            <a:r>
              <a:rPr lang="en-US" sz="2000" b="1" i="1" dirty="0">
                <a:solidFill>
                  <a:srgbClr val="C00000"/>
                </a:solidFill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DISFAGIA? </a:t>
            </a:r>
            <a:endParaRPr kumimoji="0" lang="en-GB" sz="20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Noto Sans" panose="020B0502040504020204"/>
              <a:ea typeface="Noto Sans Disp Light" panose="020B0402040504020204" pitchFamily="34"/>
              <a:cs typeface="Noto Sans Disp Light" panose="020B0402040504020204" pitchFamily="34"/>
            </a:endParaRPr>
          </a:p>
        </p:txBody>
      </p:sp>
      <p:sp>
        <p:nvSpPr>
          <p:cNvPr id="160" name="Freeform 5">
            <a:extLst>
              <a:ext uri="{FF2B5EF4-FFF2-40B4-BE49-F238E27FC236}">
                <a16:creationId xmlns:a16="http://schemas.microsoft.com/office/drawing/2014/main" id="{72F4BE98-018B-4632-9459-4F5FA988515B}"/>
              </a:ext>
            </a:extLst>
          </p:cNvPr>
          <p:cNvSpPr>
            <a:spLocks/>
          </p:cNvSpPr>
          <p:nvPr/>
        </p:nvSpPr>
        <p:spPr bwMode="auto">
          <a:xfrm>
            <a:off x="10526128" y="4834852"/>
            <a:ext cx="1298009" cy="532426"/>
          </a:xfrm>
          <a:custGeom>
            <a:avLst/>
            <a:gdLst>
              <a:gd name="T0" fmla="*/ 1175 w 2283"/>
              <a:gd name="T1" fmla="*/ 0 h 830"/>
              <a:gd name="T2" fmla="*/ 1039 w 2283"/>
              <a:gd name="T3" fmla="*/ 9 h 830"/>
              <a:gd name="T4" fmla="*/ 794 w 2283"/>
              <a:gd name="T5" fmla="*/ 41 h 830"/>
              <a:gd name="T6" fmla="*/ 554 w 2283"/>
              <a:gd name="T7" fmla="*/ 120 h 830"/>
              <a:gd name="T8" fmla="*/ 281 w 2283"/>
              <a:gd name="T9" fmla="*/ 288 h 830"/>
              <a:gd name="T10" fmla="*/ 51 w 2283"/>
              <a:gd name="T11" fmla="*/ 637 h 830"/>
              <a:gd name="T12" fmla="*/ 0 w 2283"/>
              <a:gd name="T13" fmla="*/ 830 h 830"/>
              <a:gd name="T14" fmla="*/ 2283 w 2283"/>
              <a:gd name="T15" fmla="*/ 830 h 830"/>
              <a:gd name="T16" fmla="*/ 2183 w 2283"/>
              <a:gd name="T17" fmla="*/ 539 h 830"/>
              <a:gd name="T18" fmla="*/ 1948 w 2283"/>
              <a:gd name="T19" fmla="*/ 241 h 830"/>
              <a:gd name="T20" fmla="*/ 1364 w 2283"/>
              <a:gd name="T21" fmla="*/ 13 h 830"/>
              <a:gd name="T22" fmla="*/ 1175 w 2283"/>
              <a:gd name="T23" fmla="*/ 0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83" h="830">
                <a:moveTo>
                  <a:pt x="1175" y="0"/>
                </a:moveTo>
                <a:cubicBezTo>
                  <a:pt x="1130" y="0"/>
                  <a:pt x="1084" y="3"/>
                  <a:pt x="1039" y="9"/>
                </a:cubicBezTo>
                <a:cubicBezTo>
                  <a:pt x="954" y="18"/>
                  <a:pt x="874" y="22"/>
                  <a:pt x="794" y="41"/>
                </a:cubicBezTo>
                <a:cubicBezTo>
                  <a:pt x="710" y="60"/>
                  <a:pt x="634" y="88"/>
                  <a:pt x="554" y="120"/>
                </a:cubicBezTo>
                <a:cubicBezTo>
                  <a:pt x="451" y="157"/>
                  <a:pt x="361" y="218"/>
                  <a:pt x="281" y="288"/>
                </a:cubicBezTo>
                <a:cubicBezTo>
                  <a:pt x="173" y="386"/>
                  <a:pt x="98" y="502"/>
                  <a:pt x="51" y="637"/>
                </a:cubicBezTo>
                <a:cubicBezTo>
                  <a:pt x="26" y="700"/>
                  <a:pt x="10" y="765"/>
                  <a:pt x="0" y="830"/>
                </a:cubicBezTo>
                <a:cubicBezTo>
                  <a:pt x="2283" y="830"/>
                  <a:pt x="2283" y="830"/>
                  <a:pt x="2283" y="830"/>
                </a:cubicBezTo>
                <a:cubicBezTo>
                  <a:pt x="2264" y="729"/>
                  <a:pt x="2232" y="632"/>
                  <a:pt x="2183" y="539"/>
                </a:cubicBezTo>
                <a:cubicBezTo>
                  <a:pt x="2126" y="423"/>
                  <a:pt x="2046" y="325"/>
                  <a:pt x="1948" y="241"/>
                </a:cubicBezTo>
                <a:cubicBezTo>
                  <a:pt x="1778" y="102"/>
                  <a:pt x="1580" y="36"/>
                  <a:pt x="1364" y="13"/>
                </a:cubicBezTo>
                <a:cubicBezTo>
                  <a:pt x="1301" y="5"/>
                  <a:pt x="1238" y="0"/>
                  <a:pt x="1175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Freeform 6">
            <a:extLst>
              <a:ext uri="{FF2B5EF4-FFF2-40B4-BE49-F238E27FC236}">
                <a16:creationId xmlns:a16="http://schemas.microsoft.com/office/drawing/2014/main" id="{4533DE7E-4156-4555-9AF7-AD677AD268A4}"/>
              </a:ext>
            </a:extLst>
          </p:cNvPr>
          <p:cNvSpPr>
            <a:spLocks/>
          </p:cNvSpPr>
          <p:nvPr/>
        </p:nvSpPr>
        <p:spPr bwMode="auto">
          <a:xfrm>
            <a:off x="10521616" y="5367278"/>
            <a:ext cx="1455673" cy="480328"/>
          </a:xfrm>
          <a:custGeom>
            <a:avLst/>
            <a:gdLst>
              <a:gd name="T0" fmla="*/ 2303 w 2592"/>
              <a:gd name="T1" fmla="*/ 0 h 829"/>
              <a:gd name="T2" fmla="*/ 2303 w 2592"/>
              <a:gd name="T3" fmla="*/ 0 h 829"/>
              <a:gd name="T4" fmla="*/ 2303 w 2592"/>
              <a:gd name="T5" fmla="*/ 0 h 829"/>
              <a:gd name="T6" fmla="*/ 20 w 2592"/>
              <a:gd name="T7" fmla="*/ 0 h 829"/>
              <a:gd name="T8" fmla="*/ 20 w 2592"/>
              <a:gd name="T9" fmla="*/ 0 h 829"/>
              <a:gd name="T10" fmla="*/ 20 w 2592"/>
              <a:gd name="T11" fmla="*/ 0 h 829"/>
              <a:gd name="T12" fmla="*/ 9 w 2592"/>
              <a:gd name="T13" fmla="*/ 105 h 829"/>
              <a:gd name="T14" fmla="*/ 42 w 2592"/>
              <a:gd name="T15" fmla="*/ 533 h 829"/>
              <a:gd name="T16" fmla="*/ 132 w 2592"/>
              <a:gd name="T17" fmla="*/ 808 h 829"/>
              <a:gd name="T18" fmla="*/ 141 w 2592"/>
              <a:gd name="T19" fmla="*/ 829 h 829"/>
              <a:gd name="T20" fmla="*/ 141 w 2592"/>
              <a:gd name="T21" fmla="*/ 829 h 829"/>
              <a:gd name="T22" fmla="*/ 141 w 2592"/>
              <a:gd name="T23" fmla="*/ 829 h 829"/>
              <a:gd name="T24" fmla="*/ 2592 w 2592"/>
              <a:gd name="T25" fmla="*/ 829 h 829"/>
              <a:gd name="T26" fmla="*/ 2547 w 2592"/>
              <a:gd name="T27" fmla="*/ 710 h 829"/>
              <a:gd name="T28" fmla="*/ 2387 w 2592"/>
              <a:gd name="T29" fmla="*/ 412 h 829"/>
              <a:gd name="T30" fmla="*/ 2335 w 2592"/>
              <a:gd name="T31" fmla="*/ 245 h 829"/>
              <a:gd name="T32" fmla="*/ 2307 w 2592"/>
              <a:gd name="T33" fmla="*/ 16 h 829"/>
              <a:gd name="T34" fmla="*/ 2303 w 2592"/>
              <a:gd name="T35" fmla="*/ 0 h 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92" h="829">
                <a:moveTo>
                  <a:pt x="2303" y="0"/>
                </a:moveTo>
                <a:cubicBezTo>
                  <a:pt x="2303" y="0"/>
                  <a:pt x="2303" y="0"/>
                  <a:pt x="2303" y="0"/>
                </a:cubicBezTo>
                <a:cubicBezTo>
                  <a:pt x="2303" y="0"/>
                  <a:pt x="2303" y="0"/>
                  <a:pt x="2303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5" y="35"/>
                  <a:pt x="11" y="70"/>
                  <a:pt x="9" y="105"/>
                </a:cubicBezTo>
                <a:cubicBezTo>
                  <a:pt x="0" y="249"/>
                  <a:pt x="9" y="393"/>
                  <a:pt x="42" y="533"/>
                </a:cubicBezTo>
                <a:cubicBezTo>
                  <a:pt x="61" y="626"/>
                  <a:pt x="94" y="719"/>
                  <a:pt x="132" y="808"/>
                </a:cubicBezTo>
                <a:cubicBezTo>
                  <a:pt x="135" y="815"/>
                  <a:pt x="138" y="822"/>
                  <a:pt x="141" y="829"/>
                </a:cubicBezTo>
                <a:cubicBezTo>
                  <a:pt x="141" y="829"/>
                  <a:pt x="141" y="829"/>
                  <a:pt x="141" y="829"/>
                </a:cubicBezTo>
                <a:cubicBezTo>
                  <a:pt x="141" y="829"/>
                  <a:pt x="141" y="829"/>
                  <a:pt x="141" y="829"/>
                </a:cubicBezTo>
                <a:cubicBezTo>
                  <a:pt x="2592" y="829"/>
                  <a:pt x="2592" y="829"/>
                  <a:pt x="2592" y="829"/>
                </a:cubicBezTo>
                <a:cubicBezTo>
                  <a:pt x="2577" y="788"/>
                  <a:pt x="2567" y="747"/>
                  <a:pt x="2547" y="710"/>
                </a:cubicBezTo>
                <a:cubicBezTo>
                  <a:pt x="2495" y="612"/>
                  <a:pt x="2438" y="515"/>
                  <a:pt x="2387" y="412"/>
                </a:cubicBezTo>
                <a:cubicBezTo>
                  <a:pt x="2358" y="361"/>
                  <a:pt x="2335" y="310"/>
                  <a:pt x="2335" y="245"/>
                </a:cubicBezTo>
                <a:cubicBezTo>
                  <a:pt x="2330" y="170"/>
                  <a:pt x="2321" y="91"/>
                  <a:pt x="2307" y="16"/>
                </a:cubicBezTo>
                <a:cubicBezTo>
                  <a:pt x="2306" y="11"/>
                  <a:pt x="2304" y="5"/>
                  <a:pt x="2303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Freeform 8">
            <a:extLst>
              <a:ext uri="{FF2B5EF4-FFF2-40B4-BE49-F238E27FC236}">
                <a16:creationId xmlns:a16="http://schemas.microsoft.com/office/drawing/2014/main" id="{4B368D90-432C-4E4A-AEC7-117712B8BFA7}"/>
              </a:ext>
            </a:extLst>
          </p:cNvPr>
          <p:cNvSpPr>
            <a:spLocks/>
          </p:cNvSpPr>
          <p:nvPr/>
        </p:nvSpPr>
        <p:spPr bwMode="auto">
          <a:xfrm>
            <a:off x="10716973" y="6242934"/>
            <a:ext cx="1114270" cy="536254"/>
          </a:xfrm>
          <a:custGeom>
            <a:avLst/>
            <a:gdLst>
              <a:gd name="T0" fmla="*/ 6 w 2017"/>
              <a:gd name="T1" fmla="*/ 0 h 829"/>
              <a:gd name="T2" fmla="*/ 0 w 2017"/>
              <a:gd name="T3" fmla="*/ 201 h 829"/>
              <a:gd name="T4" fmla="*/ 19 w 2017"/>
              <a:gd name="T5" fmla="*/ 233 h 829"/>
              <a:gd name="T6" fmla="*/ 250 w 2017"/>
              <a:gd name="T7" fmla="*/ 341 h 829"/>
              <a:gd name="T8" fmla="*/ 414 w 2017"/>
              <a:gd name="T9" fmla="*/ 420 h 829"/>
              <a:gd name="T10" fmla="*/ 655 w 2017"/>
              <a:gd name="T11" fmla="*/ 536 h 829"/>
              <a:gd name="T12" fmla="*/ 890 w 2017"/>
              <a:gd name="T13" fmla="*/ 648 h 829"/>
              <a:gd name="T14" fmla="*/ 1172 w 2017"/>
              <a:gd name="T15" fmla="*/ 778 h 829"/>
              <a:gd name="T16" fmla="*/ 1276 w 2017"/>
              <a:gd name="T17" fmla="*/ 829 h 829"/>
              <a:gd name="T18" fmla="*/ 1398 w 2017"/>
              <a:gd name="T19" fmla="*/ 122 h 829"/>
              <a:gd name="T20" fmla="*/ 1417 w 2017"/>
              <a:gd name="T21" fmla="*/ 126 h 829"/>
              <a:gd name="T22" fmla="*/ 1629 w 2017"/>
              <a:gd name="T23" fmla="*/ 150 h 829"/>
              <a:gd name="T24" fmla="*/ 1925 w 2017"/>
              <a:gd name="T25" fmla="*/ 136 h 829"/>
              <a:gd name="T26" fmla="*/ 1972 w 2017"/>
              <a:gd name="T27" fmla="*/ 112 h 829"/>
              <a:gd name="T28" fmla="*/ 2009 w 2017"/>
              <a:gd name="T29" fmla="*/ 0 h 829"/>
              <a:gd name="T30" fmla="*/ 6 w 2017"/>
              <a:gd name="T31" fmla="*/ 0 h 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17" h="829">
                <a:moveTo>
                  <a:pt x="6" y="0"/>
                </a:moveTo>
                <a:cubicBezTo>
                  <a:pt x="4" y="67"/>
                  <a:pt x="2" y="134"/>
                  <a:pt x="0" y="201"/>
                </a:cubicBezTo>
                <a:cubicBezTo>
                  <a:pt x="0" y="219"/>
                  <a:pt x="0" y="229"/>
                  <a:pt x="19" y="233"/>
                </a:cubicBezTo>
                <a:cubicBezTo>
                  <a:pt x="94" y="271"/>
                  <a:pt x="174" y="303"/>
                  <a:pt x="250" y="341"/>
                </a:cubicBezTo>
                <a:cubicBezTo>
                  <a:pt x="306" y="364"/>
                  <a:pt x="358" y="396"/>
                  <a:pt x="414" y="420"/>
                </a:cubicBezTo>
                <a:cubicBezTo>
                  <a:pt x="494" y="462"/>
                  <a:pt x="574" y="499"/>
                  <a:pt x="655" y="536"/>
                </a:cubicBezTo>
                <a:cubicBezTo>
                  <a:pt x="735" y="573"/>
                  <a:pt x="810" y="611"/>
                  <a:pt x="890" y="648"/>
                </a:cubicBezTo>
                <a:cubicBezTo>
                  <a:pt x="984" y="690"/>
                  <a:pt x="1078" y="736"/>
                  <a:pt x="1172" y="778"/>
                </a:cubicBezTo>
                <a:cubicBezTo>
                  <a:pt x="1205" y="797"/>
                  <a:pt x="1238" y="811"/>
                  <a:pt x="1276" y="829"/>
                </a:cubicBezTo>
                <a:cubicBezTo>
                  <a:pt x="1318" y="592"/>
                  <a:pt x="1361" y="359"/>
                  <a:pt x="1398" y="122"/>
                </a:cubicBezTo>
                <a:cubicBezTo>
                  <a:pt x="1408" y="122"/>
                  <a:pt x="1412" y="122"/>
                  <a:pt x="1417" y="126"/>
                </a:cubicBezTo>
                <a:cubicBezTo>
                  <a:pt x="1488" y="136"/>
                  <a:pt x="1558" y="145"/>
                  <a:pt x="1629" y="150"/>
                </a:cubicBezTo>
                <a:cubicBezTo>
                  <a:pt x="1728" y="159"/>
                  <a:pt x="1827" y="159"/>
                  <a:pt x="1925" y="136"/>
                </a:cubicBezTo>
                <a:cubicBezTo>
                  <a:pt x="1944" y="131"/>
                  <a:pt x="1958" y="126"/>
                  <a:pt x="1972" y="112"/>
                </a:cubicBezTo>
                <a:cubicBezTo>
                  <a:pt x="2007" y="83"/>
                  <a:pt x="2017" y="42"/>
                  <a:pt x="2009" y="0"/>
                </a:cubicBezTo>
                <a:lnTo>
                  <a:pt x="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3" name="Freeform 9">
            <a:extLst>
              <a:ext uri="{FF2B5EF4-FFF2-40B4-BE49-F238E27FC236}">
                <a16:creationId xmlns:a16="http://schemas.microsoft.com/office/drawing/2014/main" id="{846147BC-AD20-415A-B1C4-EAD59401FB85}"/>
              </a:ext>
            </a:extLst>
          </p:cNvPr>
          <p:cNvSpPr>
            <a:spLocks/>
          </p:cNvSpPr>
          <p:nvPr/>
        </p:nvSpPr>
        <p:spPr bwMode="auto">
          <a:xfrm>
            <a:off x="10591944" y="5836086"/>
            <a:ext cx="1385349" cy="407165"/>
          </a:xfrm>
          <a:custGeom>
            <a:avLst/>
            <a:gdLst>
              <a:gd name="T0" fmla="*/ 2451 w 2467"/>
              <a:gd name="T1" fmla="*/ 0 h 830"/>
              <a:gd name="T2" fmla="*/ 2451 w 2467"/>
              <a:gd name="T3" fmla="*/ 0 h 830"/>
              <a:gd name="T4" fmla="*/ 2451 w 2467"/>
              <a:gd name="T5" fmla="*/ 0 h 830"/>
              <a:gd name="T6" fmla="*/ 0 w 2467"/>
              <a:gd name="T7" fmla="*/ 0 h 830"/>
              <a:gd name="T8" fmla="*/ 217 w 2467"/>
              <a:gd name="T9" fmla="*/ 361 h 830"/>
              <a:gd name="T10" fmla="*/ 231 w 2467"/>
              <a:gd name="T11" fmla="*/ 388 h 830"/>
              <a:gd name="T12" fmla="*/ 236 w 2467"/>
              <a:gd name="T13" fmla="*/ 556 h 830"/>
              <a:gd name="T14" fmla="*/ 232 w 2467"/>
              <a:gd name="T15" fmla="*/ 830 h 830"/>
              <a:gd name="T16" fmla="*/ 2235 w 2467"/>
              <a:gd name="T17" fmla="*/ 830 h 830"/>
              <a:gd name="T18" fmla="*/ 2231 w 2467"/>
              <a:gd name="T19" fmla="*/ 817 h 830"/>
              <a:gd name="T20" fmla="*/ 2180 w 2467"/>
              <a:gd name="T21" fmla="*/ 663 h 830"/>
              <a:gd name="T22" fmla="*/ 2180 w 2467"/>
              <a:gd name="T23" fmla="*/ 640 h 830"/>
              <a:gd name="T24" fmla="*/ 2227 w 2467"/>
              <a:gd name="T25" fmla="*/ 505 h 830"/>
              <a:gd name="T26" fmla="*/ 2217 w 2467"/>
              <a:gd name="T27" fmla="*/ 472 h 830"/>
              <a:gd name="T28" fmla="*/ 2142 w 2467"/>
              <a:gd name="T29" fmla="*/ 402 h 830"/>
              <a:gd name="T30" fmla="*/ 2151 w 2467"/>
              <a:gd name="T31" fmla="*/ 388 h 830"/>
              <a:gd name="T32" fmla="*/ 2246 w 2467"/>
              <a:gd name="T33" fmla="*/ 328 h 830"/>
              <a:gd name="T34" fmla="*/ 2255 w 2467"/>
              <a:gd name="T35" fmla="*/ 305 h 830"/>
              <a:gd name="T36" fmla="*/ 2246 w 2467"/>
              <a:gd name="T37" fmla="*/ 235 h 830"/>
              <a:gd name="T38" fmla="*/ 2231 w 2467"/>
              <a:gd name="T39" fmla="*/ 128 h 830"/>
              <a:gd name="T40" fmla="*/ 2391 w 2467"/>
              <a:gd name="T41" fmla="*/ 109 h 830"/>
              <a:gd name="T42" fmla="*/ 2457 w 2467"/>
              <a:gd name="T43" fmla="*/ 16 h 830"/>
              <a:gd name="T44" fmla="*/ 2451 w 2467"/>
              <a:gd name="T45" fmla="*/ 0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467" h="830">
                <a:moveTo>
                  <a:pt x="2451" y="0"/>
                </a:moveTo>
                <a:cubicBezTo>
                  <a:pt x="2451" y="0"/>
                  <a:pt x="2451" y="0"/>
                  <a:pt x="2451" y="0"/>
                </a:cubicBezTo>
                <a:cubicBezTo>
                  <a:pt x="2451" y="0"/>
                  <a:pt x="2451" y="0"/>
                  <a:pt x="2451" y="0"/>
                </a:cubicBezTo>
                <a:cubicBezTo>
                  <a:pt x="0" y="0"/>
                  <a:pt x="0" y="0"/>
                  <a:pt x="0" y="0"/>
                </a:cubicBezTo>
                <a:cubicBezTo>
                  <a:pt x="55" y="128"/>
                  <a:pt x="128" y="250"/>
                  <a:pt x="217" y="361"/>
                </a:cubicBezTo>
                <a:cubicBezTo>
                  <a:pt x="226" y="365"/>
                  <a:pt x="231" y="379"/>
                  <a:pt x="231" y="388"/>
                </a:cubicBezTo>
                <a:cubicBezTo>
                  <a:pt x="236" y="444"/>
                  <a:pt x="236" y="500"/>
                  <a:pt x="236" y="556"/>
                </a:cubicBezTo>
                <a:cubicBezTo>
                  <a:pt x="236" y="647"/>
                  <a:pt x="234" y="739"/>
                  <a:pt x="232" y="830"/>
                </a:cubicBezTo>
                <a:cubicBezTo>
                  <a:pt x="2235" y="830"/>
                  <a:pt x="2235" y="830"/>
                  <a:pt x="2235" y="830"/>
                </a:cubicBezTo>
                <a:cubicBezTo>
                  <a:pt x="2234" y="825"/>
                  <a:pt x="2233" y="821"/>
                  <a:pt x="2231" y="817"/>
                </a:cubicBezTo>
                <a:cubicBezTo>
                  <a:pt x="2222" y="766"/>
                  <a:pt x="2198" y="714"/>
                  <a:pt x="2180" y="663"/>
                </a:cubicBezTo>
                <a:cubicBezTo>
                  <a:pt x="2180" y="654"/>
                  <a:pt x="2180" y="644"/>
                  <a:pt x="2180" y="640"/>
                </a:cubicBezTo>
                <a:cubicBezTo>
                  <a:pt x="2194" y="593"/>
                  <a:pt x="2208" y="547"/>
                  <a:pt x="2227" y="505"/>
                </a:cubicBezTo>
                <a:cubicBezTo>
                  <a:pt x="2231" y="491"/>
                  <a:pt x="2227" y="482"/>
                  <a:pt x="2217" y="472"/>
                </a:cubicBezTo>
                <a:cubicBezTo>
                  <a:pt x="2194" y="449"/>
                  <a:pt x="2166" y="426"/>
                  <a:pt x="2142" y="402"/>
                </a:cubicBezTo>
                <a:cubicBezTo>
                  <a:pt x="2147" y="393"/>
                  <a:pt x="2151" y="393"/>
                  <a:pt x="2151" y="388"/>
                </a:cubicBezTo>
                <a:cubicBezTo>
                  <a:pt x="2184" y="370"/>
                  <a:pt x="2213" y="347"/>
                  <a:pt x="2246" y="328"/>
                </a:cubicBezTo>
                <a:cubicBezTo>
                  <a:pt x="2250" y="323"/>
                  <a:pt x="2255" y="314"/>
                  <a:pt x="2255" y="305"/>
                </a:cubicBezTo>
                <a:cubicBezTo>
                  <a:pt x="2255" y="281"/>
                  <a:pt x="2250" y="258"/>
                  <a:pt x="2246" y="235"/>
                </a:cubicBezTo>
                <a:cubicBezTo>
                  <a:pt x="2241" y="198"/>
                  <a:pt x="2236" y="160"/>
                  <a:pt x="2231" y="128"/>
                </a:cubicBezTo>
                <a:cubicBezTo>
                  <a:pt x="2288" y="118"/>
                  <a:pt x="2340" y="114"/>
                  <a:pt x="2391" y="109"/>
                </a:cubicBezTo>
                <a:cubicBezTo>
                  <a:pt x="2448" y="100"/>
                  <a:pt x="2467" y="72"/>
                  <a:pt x="2457" y="16"/>
                </a:cubicBezTo>
                <a:cubicBezTo>
                  <a:pt x="2455" y="11"/>
                  <a:pt x="2453" y="5"/>
                  <a:pt x="2451" y="0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82F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4" name="Conector reto 163">
            <a:extLst>
              <a:ext uri="{FF2B5EF4-FFF2-40B4-BE49-F238E27FC236}">
                <a16:creationId xmlns:a16="http://schemas.microsoft.com/office/drawing/2014/main" id="{D28EA7B1-269A-4B62-93A4-A0702DF72694}"/>
              </a:ext>
            </a:extLst>
          </p:cNvPr>
          <p:cNvCxnSpPr>
            <a:cxnSpLocks/>
          </p:cNvCxnSpPr>
          <p:nvPr/>
        </p:nvCxnSpPr>
        <p:spPr>
          <a:xfrm flipH="1">
            <a:off x="8558424" y="5348887"/>
            <a:ext cx="1814373" cy="1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65" name="Group 198">
            <a:extLst>
              <a:ext uri="{FF2B5EF4-FFF2-40B4-BE49-F238E27FC236}">
                <a16:creationId xmlns:a16="http://schemas.microsoft.com/office/drawing/2014/main" id="{D531C9BA-FF8E-433E-A50B-D7ACE00D1904}"/>
              </a:ext>
            </a:extLst>
          </p:cNvPr>
          <p:cNvGrpSpPr/>
          <p:nvPr/>
        </p:nvGrpSpPr>
        <p:grpSpPr>
          <a:xfrm>
            <a:off x="8330597" y="5880826"/>
            <a:ext cx="210143" cy="346330"/>
            <a:chOff x="4952489" y="1117582"/>
            <a:chExt cx="650964" cy="1755718"/>
          </a:xfrm>
        </p:grpSpPr>
        <p:sp>
          <p:nvSpPr>
            <p:cNvPr id="166" name="Freeform 104">
              <a:extLst>
                <a:ext uri="{FF2B5EF4-FFF2-40B4-BE49-F238E27FC236}">
                  <a16:creationId xmlns:a16="http://schemas.microsoft.com/office/drawing/2014/main" id="{8FDA83D0-DEE6-43BA-917D-D4AC166897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2489" y="1410978"/>
              <a:ext cx="650964" cy="1462322"/>
            </a:xfrm>
            <a:custGeom>
              <a:avLst/>
              <a:gdLst>
                <a:gd name="T0" fmla="*/ 236 w 327"/>
                <a:gd name="T1" fmla="*/ 133 h 711"/>
                <a:gd name="T2" fmla="*/ 238 w 327"/>
                <a:gd name="T3" fmla="*/ 254 h 711"/>
                <a:gd name="T4" fmla="*/ 260 w 327"/>
                <a:gd name="T5" fmla="*/ 374 h 711"/>
                <a:gd name="T6" fmla="*/ 238 w 327"/>
                <a:gd name="T7" fmla="*/ 376 h 711"/>
                <a:gd name="T8" fmla="*/ 237 w 327"/>
                <a:gd name="T9" fmla="*/ 394 h 711"/>
                <a:gd name="T10" fmla="*/ 237 w 327"/>
                <a:gd name="T11" fmla="*/ 674 h 711"/>
                <a:gd name="T12" fmla="*/ 207 w 327"/>
                <a:gd name="T13" fmla="*/ 710 h 711"/>
                <a:gd name="T14" fmla="*/ 173 w 327"/>
                <a:gd name="T15" fmla="*/ 674 h 711"/>
                <a:gd name="T16" fmla="*/ 173 w 327"/>
                <a:gd name="T17" fmla="*/ 404 h 711"/>
                <a:gd name="T18" fmla="*/ 173 w 327"/>
                <a:gd name="T19" fmla="*/ 388 h 711"/>
                <a:gd name="T20" fmla="*/ 163 w 327"/>
                <a:gd name="T21" fmla="*/ 375 h 711"/>
                <a:gd name="T22" fmla="*/ 153 w 327"/>
                <a:gd name="T23" fmla="*/ 389 h 711"/>
                <a:gd name="T24" fmla="*/ 154 w 327"/>
                <a:gd name="T25" fmla="*/ 655 h 711"/>
                <a:gd name="T26" fmla="*/ 153 w 327"/>
                <a:gd name="T27" fmla="*/ 679 h 711"/>
                <a:gd name="T28" fmla="*/ 126 w 327"/>
                <a:gd name="T29" fmla="*/ 710 h 711"/>
                <a:gd name="T30" fmla="*/ 92 w 327"/>
                <a:gd name="T31" fmla="*/ 684 h 711"/>
                <a:gd name="T32" fmla="*/ 91 w 327"/>
                <a:gd name="T33" fmla="*/ 666 h 711"/>
                <a:gd name="T34" fmla="*/ 91 w 327"/>
                <a:gd name="T35" fmla="*/ 399 h 711"/>
                <a:gd name="T36" fmla="*/ 68 w 327"/>
                <a:gd name="T37" fmla="*/ 374 h 711"/>
                <a:gd name="T38" fmla="*/ 95 w 327"/>
                <a:gd name="T39" fmla="*/ 127 h 711"/>
                <a:gd name="T40" fmla="*/ 89 w 327"/>
                <a:gd name="T41" fmla="*/ 145 h 711"/>
                <a:gd name="T42" fmla="*/ 61 w 327"/>
                <a:gd name="T43" fmla="*/ 297 h 711"/>
                <a:gd name="T44" fmla="*/ 28 w 327"/>
                <a:gd name="T45" fmla="*/ 325 h 711"/>
                <a:gd name="T46" fmla="*/ 3 w 327"/>
                <a:gd name="T47" fmla="*/ 287 h 711"/>
                <a:gd name="T48" fmla="*/ 21 w 327"/>
                <a:gd name="T49" fmla="*/ 188 h 711"/>
                <a:gd name="T50" fmla="*/ 42 w 327"/>
                <a:gd name="T51" fmla="*/ 66 h 711"/>
                <a:gd name="T52" fmla="*/ 121 w 327"/>
                <a:gd name="T53" fmla="*/ 7 h 711"/>
                <a:gd name="T54" fmla="*/ 132 w 327"/>
                <a:gd name="T55" fmla="*/ 14 h 711"/>
                <a:gd name="T56" fmla="*/ 190 w 327"/>
                <a:gd name="T57" fmla="*/ 18 h 711"/>
                <a:gd name="T58" fmla="*/ 207 w 327"/>
                <a:gd name="T59" fmla="*/ 7 h 711"/>
                <a:gd name="T60" fmla="*/ 247 w 327"/>
                <a:gd name="T61" fmla="*/ 14 h 711"/>
                <a:gd name="T62" fmla="*/ 285 w 327"/>
                <a:gd name="T63" fmla="*/ 68 h 711"/>
                <a:gd name="T64" fmla="*/ 319 w 327"/>
                <a:gd name="T65" fmla="*/ 254 h 711"/>
                <a:gd name="T66" fmla="*/ 325 w 327"/>
                <a:gd name="T67" fmla="*/ 290 h 711"/>
                <a:gd name="T68" fmla="*/ 299 w 327"/>
                <a:gd name="T69" fmla="*/ 326 h 711"/>
                <a:gd name="T70" fmla="*/ 265 w 327"/>
                <a:gd name="T71" fmla="*/ 297 h 711"/>
                <a:gd name="T72" fmla="*/ 236 w 327"/>
                <a:gd name="T73" fmla="*/ 133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7" h="711">
                  <a:moveTo>
                    <a:pt x="236" y="133"/>
                  </a:moveTo>
                  <a:cubicBezTo>
                    <a:pt x="230" y="173"/>
                    <a:pt x="230" y="213"/>
                    <a:pt x="238" y="254"/>
                  </a:cubicBezTo>
                  <a:cubicBezTo>
                    <a:pt x="245" y="293"/>
                    <a:pt x="253" y="333"/>
                    <a:pt x="260" y="374"/>
                  </a:cubicBezTo>
                  <a:cubicBezTo>
                    <a:pt x="253" y="374"/>
                    <a:pt x="246" y="375"/>
                    <a:pt x="238" y="376"/>
                  </a:cubicBezTo>
                  <a:cubicBezTo>
                    <a:pt x="238" y="382"/>
                    <a:pt x="237" y="388"/>
                    <a:pt x="237" y="394"/>
                  </a:cubicBezTo>
                  <a:cubicBezTo>
                    <a:pt x="237" y="487"/>
                    <a:pt x="237" y="580"/>
                    <a:pt x="237" y="674"/>
                  </a:cubicBezTo>
                  <a:cubicBezTo>
                    <a:pt x="237" y="695"/>
                    <a:pt x="225" y="709"/>
                    <a:pt x="207" y="710"/>
                  </a:cubicBezTo>
                  <a:cubicBezTo>
                    <a:pt x="186" y="710"/>
                    <a:pt x="173" y="696"/>
                    <a:pt x="173" y="674"/>
                  </a:cubicBezTo>
                  <a:cubicBezTo>
                    <a:pt x="173" y="584"/>
                    <a:pt x="173" y="494"/>
                    <a:pt x="173" y="404"/>
                  </a:cubicBezTo>
                  <a:cubicBezTo>
                    <a:pt x="173" y="399"/>
                    <a:pt x="173" y="393"/>
                    <a:pt x="173" y="388"/>
                  </a:cubicBezTo>
                  <a:cubicBezTo>
                    <a:pt x="173" y="381"/>
                    <a:pt x="173" y="375"/>
                    <a:pt x="163" y="375"/>
                  </a:cubicBezTo>
                  <a:cubicBezTo>
                    <a:pt x="152" y="375"/>
                    <a:pt x="153" y="382"/>
                    <a:pt x="153" y="389"/>
                  </a:cubicBezTo>
                  <a:cubicBezTo>
                    <a:pt x="153" y="477"/>
                    <a:pt x="154" y="566"/>
                    <a:pt x="154" y="655"/>
                  </a:cubicBezTo>
                  <a:cubicBezTo>
                    <a:pt x="154" y="663"/>
                    <a:pt x="154" y="671"/>
                    <a:pt x="153" y="679"/>
                  </a:cubicBezTo>
                  <a:cubicBezTo>
                    <a:pt x="153" y="696"/>
                    <a:pt x="141" y="708"/>
                    <a:pt x="126" y="710"/>
                  </a:cubicBezTo>
                  <a:cubicBezTo>
                    <a:pt x="108" y="711"/>
                    <a:pt x="95" y="701"/>
                    <a:pt x="92" y="684"/>
                  </a:cubicBezTo>
                  <a:cubicBezTo>
                    <a:pt x="91" y="678"/>
                    <a:pt x="91" y="672"/>
                    <a:pt x="91" y="666"/>
                  </a:cubicBezTo>
                  <a:cubicBezTo>
                    <a:pt x="91" y="577"/>
                    <a:pt x="91" y="488"/>
                    <a:pt x="91" y="399"/>
                  </a:cubicBezTo>
                  <a:cubicBezTo>
                    <a:pt x="91" y="371"/>
                    <a:pt x="93" y="377"/>
                    <a:pt x="68" y="374"/>
                  </a:cubicBezTo>
                  <a:cubicBezTo>
                    <a:pt x="79" y="292"/>
                    <a:pt x="105" y="212"/>
                    <a:pt x="95" y="127"/>
                  </a:cubicBezTo>
                  <a:cubicBezTo>
                    <a:pt x="93" y="133"/>
                    <a:pt x="90" y="139"/>
                    <a:pt x="89" y="145"/>
                  </a:cubicBezTo>
                  <a:cubicBezTo>
                    <a:pt x="79" y="195"/>
                    <a:pt x="71" y="246"/>
                    <a:pt x="61" y="297"/>
                  </a:cubicBezTo>
                  <a:cubicBezTo>
                    <a:pt x="58" y="315"/>
                    <a:pt x="42" y="328"/>
                    <a:pt x="28" y="325"/>
                  </a:cubicBezTo>
                  <a:cubicBezTo>
                    <a:pt x="10" y="323"/>
                    <a:pt x="0" y="308"/>
                    <a:pt x="3" y="287"/>
                  </a:cubicBezTo>
                  <a:cubicBezTo>
                    <a:pt x="8" y="254"/>
                    <a:pt x="15" y="221"/>
                    <a:pt x="21" y="188"/>
                  </a:cubicBezTo>
                  <a:cubicBezTo>
                    <a:pt x="28" y="147"/>
                    <a:pt x="36" y="107"/>
                    <a:pt x="42" y="66"/>
                  </a:cubicBezTo>
                  <a:cubicBezTo>
                    <a:pt x="47" y="29"/>
                    <a:pt x="85" y="0"/>
                    <a:pt x="121" y="7"/>
                  </a:cubicBezTo>
                  <a:cubicBezTo>
                    <a:pt x="125" y="7"/>
                    <a:pt x="129" y="11"/>
                    <a:pt x="132" y="14"/>
                  </a:cubicBezTo>
                  <a:cubicBezTo>
                    <a:pt x="146" y="30"/>
                    <a:pt x="174" y="32"/>
                    <a:pt x="190" y="18"/>
                  </a:cubicBezTo>
                  <a:cubicBezTo>
                    <a:pt x="195" y="14"/>
                    <a:pt x="201" y="7"/>
                    <a:pt x="207" y="7"/>
                  </a:cubicBezTo>
                  <a:cubicBezTo>
                    <a:pt x="220" y="7"/>
                    <a:pt x="235" y="8"/>
                    <a:pt x="247" y="14"/>
                  </a:cubicBezTo>
                  <a:cubicBezTo>
                    <a:pt x="269" y="24"/>
                    <a:pt x="281" y="43"/>
                    <a:pt x="285" y="68"/>
                  </a:cubicBezTo>
                  <a:cubicBezTo>
                    <a:pt x="296" y="130"/>
                    <a:pt x="308" y="192"/>
                    <a:pt x="319" y="254"/>
                  </a:cubicBezTo>
                  <a:cubicBezTo>
                    <a:pt x="322" y="266"/>
                    <a:pt x="324" y="278"/>
                    <a:pt x="325" y="290"/>
                  </a:cubicBezTo>
                  <a:cubicBezTo>
                    <a:pt x="327" y="307"/>
                    <a:pt x="315" y="324"/>
                    <a:pt x="299" y="326"/>
                  </a:cubicBezTo>
                  <a:cubicBezTo>
                    <a:pt x="284" y="327"/>
                    <a:pt x="268" y="313"/>
                    <a:pt x="265" y="297"/>
                  </a:cubicBezTo>
                  <a:cubicBezTo>
                    <a:pt x="256" y="242"/>
                    <a:pt x="246" y="187"/>
                    <a:pt x="236" y="1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67" name="Freeform 123">
              <a:extLst>
                <a:ext uri="{FF2B5EF4-FFF2-40B4-BE49-F238E27FC236}">
                  <a16:creationId xmlns:a16="http://schemas.microsoft.com/office/drawing/2014/main" id="{1386815C-D25A-4F84-8D4F-A8E9E959D9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0023" y="1117582"/>
              <a:ext cx="255897" cy="256139"/>
            </a:xfrm>
            <a:custGeom>
              <a:avLst/>
              <a:gdLst>
                <a:gd name="T0" fmla="*/ 64 w 129"/>
                <a:gd name="T1" fmla="*/ 124 h 125"/>
                <a:gd name="T2" fmla="*/ 1 w 129"/>
                <a:gd name="T3" fmla="*/ 61 h 125"/>
                <a:gd name="T4" fmla="*/ 65 w 129"/>
                <a:gd name="T5" fmla="*/ 0 h 125"/>
                <a:gd name="T6" fmla="*/ 129 w 129"/>
                <a:gd name="T7" fmla="*/ 63 h 125"/>
                <a:gd name="T8" fmla="*/ 64 w 129"/>
                <a:gd name="T9" fmla="*/ 12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125">
                  <a:moveTo>
                    <a:pt x="64" y="124"/>
                  </a:moveTo>
                  <a:cubicBezTo>
                    <a:pt x="30" y="124"/>
                    <a:pt x="0" y="94"/>
                    <a:pt x="1" y="61"/>
                  </a:cubicBezTo>
                  <a:cubicBezTo>
                    <a:pt x="2" y="27"/>
                    <a:pt x="30" y="0"/>
                    <a:pt x="65" y="0"/>
                  </a:cubicBezTo>
                  <a:cubicBezTo>
                    <a:pt x="100" y="0"/>
                    <a:pt x="129" y="29"/>
                    <a:pt x="129" y="63"/>
                  </a:cubicBezTo>
                  <a:cubicBezTo>
                    <a:pt x="128" y="96"/>
                    <a:pt x="98" y="125"/>
                    <a:pt x="64" y="1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68" name="Group 204">
            <a:extLst>
              <a:ext uri="{FF2B5EF4-FFF2-40B4-BE49-F238E27FC236}">
                <a16:creationId xmlns:a16="http://schemas.microsoft.com/office/drawing/2014/main" id="{9C1F19F6-FDA8-4E4A-9950-04412513A60B}"/>
              </a:ext>
            </a:extLst>
          </p:cNvPr>
          <p:cNvGrpSpPr/>
          <p:nvPr/>
        </p:nvGrpSpPr>
        <p:grpSpPr>
          <a:xfrm>
            <a:off x="8349536" y="6282082"/>
            <a:ext cx="210143" cy="380039"/>
            <a:chOff x="7951408" y="4305351"/>
            <a:chExt cx="893392" cy="1779002"/>
          </a:xfrm>
        </p:grpSpPr>
        <p:sp>
          <p:nvSpPr>
            <p:cNvPr id="169" name="Freeform 96">
              <a:extLst>
                <a:ext uri="{FF2B5EF4-FFF2-40B4-BE49-F238E27FC236}">
                  <a16:creationId xmlns:a16="http://schemas.microsoft.com/office/drawing/2014/main" id="{B762C4B3-0DD4-4077-BF34-E5325846B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1408" y="4575461"/>
              <a:ext cx="893392" cy="1508892"/>
            </a:xfrm>
            <a:custGeom>
              <a:avLst/>
              <a:gdLst>
                <a:gd name="T0" fmla="*/ 416 w 450"/>
                <a:gd name="T1" fmla="*/ 340 h 734"/>
                <a:gd name="T2" fmla="*/ 445 w 450"/>
                <a:gd name="T3" fmla="*/ 382 h 734"/>
                <a:gd name="T4" fmla="*/ 444 w 450"/>
                <a:gd name="T5" fmla="*/ 699 h 734"/>
                <a:gd name="T6" fmla="*/ 436 w 450"/>
                <a:gd name="T7" fmla="*/ 723 h 734"/>
                <a:gd name="T8" fmla="*/ 429 w 450"/>
                <a:gd name="T9" fmla="*/ 704 h 734"/>
                <a:gd name="T10" fmla="*/ 429 w 450"/>
                <a:gd name="T11" fmla="*/ 598 h 734"/>
                <a:gd name="T12" fmla="*/ 429 w 450"/>
                <a:gd name="T13" fmla="*/ 382 h 734"/>
                <a:gd name="T14" fmla="*/ 416 w 450"/>
                <a:gd name="T15" fmla="*/ 357 h 734"/>
                <a:gd name="T16" fmla="*/ 392 w 450"/>
                <a:gd name="T17" fmla="*/ 378 h 734"/>
                <a:gd name="T18" fmla="*/ 387 w 450"/>
                <a:gd name="T19" fmla="*/ 359 h 734"/>
                <a:gd name="T20" fmla="*/ 405 w 450"/>
                <a:gd name="T21" fmla="*/ 342 h 734"/>
                <a:gd name="T22" fmla="*/ 373 w 450"/>
                <a:gd name="T23" fmla="*/ 320 h 734"/>
                <a:gd name="T24" fmla="*/ 304 w 450"/>
                <a:gd name="T25" fmla="*/ 253 h 734"/>
                <a:gd name="T26" fmla="*/ 295 w 450"/>
                <a:gd name="T27" fmla="*/ 229 h 734"/>
                <a:gd name="T28" fmla="*/ 294 w 450"/>
                <a:gd name="T29" fmla="*/ 128 h 734"/>
                <a:gd name="T30" fmla="*/ 289 w 450"/>
                <a:gd name="T31" fmla="*/ 113 h 734"/>
                <a:gd name="T32" fmla="*/ 283 w 450"/>
                <a:gd name="T33" fmla="*/ 128 h 734"/>
                <a:gd name="T34" fmla="*/ 283 w 450"/>
                <a:gd name="T35" fmla="*/ 670 h 734"/>
                <a:gd name="T36" fmla="*/ 255 w 450"/>
                <a:gd name="T37" fmla="*/ 720 h 734"/>
                <a:gd name="T38" fmla="*/ 195 w 450"/>
                <a:gd name="T39" fmla="*/ 681 h 734"/>
                <a:gd name="T40" fmla="*/ 194 w 450"/>
                <a:gd name="T41" fmla="*/ 634 h 734"/>
                <a:gd name="T42" fmla="*/ 194 w 450"/>
                <a:gd name="T43" fmla="*/ 403 h 734"/>
                <a:gd name="T44" fmla="*/ 186 w 450"/>
                <a:gd name="T45" fmla="*/ 388 h 734"/>
                <a:gd name="T46" fmla="*/ 173 w 450"/>
                <a:gd name="T47" fmla="*/ 401 h 734"/>
                <a:gd name="T48" fmla="*/ 173 w 450"/>
                <a:gd name="T49" fmla="*/ 515 h 734"/>
                <a:gd name="T50" fmla="*/ 173 w 450"/>
                <a:gd name="T51" fmla="*/ 679 h 734"/>
                <a:gd name="T52" fmla="*/ 112 w 450"/>
                <a:gd name="T53" fmla="*/ 719 h 734"/>
                <a:gd name="T54" fmla="*/ 92 w 450"/>
                <a:gd name="T55" fmla="*/ 695 h 734"/>
                <a:gd name="T56" fmla="*/ 87 w 450"/>
                <a:gd name="T57" fmla="*/ 664 h 734"/>
                <a:gd name="T58" fmla="*/ 86 w 450"/>
                <a:gd name="T59" fmla="*/ 129 h 734"/>
                <a:gd name="T60" fmla="*/ 74 w 450"/>
                <a:gd name="T61" fmla="*/ 113 h 734"/>
                <a:gd name="T62" fmla="*/ 73 w 450"/>
                <a:gd name="T63" fmla="*/ 131 h 734"/>
                <a:gd name="T64" fmla="*/ 72 w 450"/>
                <a:gd name="T65" fmla="*/ 318 h 734"/>
                <a:gd name="T66" fmla="*/ 65 w 450"/>
                <a:gd name="T67" fmla="*/ 347 h 734"/>
                <a:gd name="T68" fmla="*/ 31 w 450"/>
                <a:gd name="T69" fmla="*/ 363 h 734"/>
                <a:gd name="T70" fmla="*/ 3 w 450"/>
                <a:gd name="T71" fmla="*/ 330 h 734"/>
                <a:gd name="T72" fmla="*/ 3 w 450"/>
                <a:gd name="T73" fmla="*/ 197 h 734"/>
                <a:gd name="T74" fmla="*/ 3 w 450"/>
                <a:gd name="T75" fmla="*/ 89 h 734"/>
                <a:gd name="T76" fmla="*/ 92 w 450"/>
                <a:gd name="T77" fmla="*/ 1 h 734"/>
                <a:gd name="T78" fmla="*/ 107 w 450"/>
                <a:gd name="T79" fmla="*/ 1 h 734"/>
                <a:gd name="T80" fmla="*/ 146 w 450"/>
                <a:gd name="T81" fmla="*/ 18 h 734"/>
                <a:gd name="T82" fmla="*/ 228 w 450"/>
                <a:gd name="T83" fmla="*/ 10 h 734"/>
                <a:gd name="T84" fmla="*/ 243 w 450"/>
                <a:gd name="T85" fmla="*/ 1 h 734"/>
                <a:gd name="T86" fmla="*/ 313 w 450"/>
                <a:gd name="T87" fmla="*/ 9 h 734"/>
                <a:gd name="T88" fmla="*/ 362 w 450"/>
                <a:gd name="T89" fmla="*/ 84 h 734"/>
                <a:gd name="T90" fmla="*/ 361 w 450"/>
                <a:gd name="T91" fmla="*/ 198 h 734"/>
                <a:gd name="T92" fmla="*/ 373 w 450"/>
                <a:gd name="T93" fmla="*/ 224 h 734"/>
                <a:gd name="T94" fmla="*/ 426 w 450"/>
                <a:gd name="T95" fmla="*/ 276 h 734"/>
                <a:gd name="T96" fmla="*/ 416 w 450"/>
                <a:gd name="T97" fmla="*/ 340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0" h="734">
                  <a:moveTo>
                    <a:pt x="416" y="340"/>
                  </a:moveTo>
                  <a:cubicBezTo>
                    <a:pt x="442" y="344"/>
                    <a:pt x="445" y="361"/>
                    <a:pt x="445" y="382"/>
                  </a:cubicBezTo>
                  <a:cubicBezTo>
                    <a:pt x="444" y="487"/>
                    <a:pt x="444" y="593"/>
                    <a:pt x="444" y="699"/>
                  </a:cubicBezTo>
                  <a:cubicBezTo>
                    <a:pt x="444" y="700"/>
                    <a:pt x="445" y="723"/>
                    <a:pt x="436" y="723"/>
                  </a:cubicBezTo>
                  <a:cubicBezTo>
                    <a:pt x="430" y="723"/>
                    <a:pt x="429" y="711"/>
                    <a:pt x="429" y="704"/>
                  </a:cubicBezTo>
                  <a:cubicBezTo>
                    <a:pt x="429" y="669"/>
                    <a:pt x="429" y="634"/>
                    <a:pt x="429" y="598"/>
                  </a:cubicBezTo>
                  <a:cubicBezTo>
                    <a:pt x="429" y="526"/>
                    <a:pt x="429" y="454"/>
                    <a:pt x="429" y="382"/>
                  </a:cubicBezTo>
                  <a:cubicBezTo>
                    <a:pt x="429" y="378"/>
                    <a:pt x="428" y="358"/>
                    <a:pt x="416" y="357"/>
                  </a:cubicBezTo>
                  <a:cubicBezTo>
                    <a:pt x="403" y="356"/>
                    <a:pt x="400" y="378"/>
                    <a:pt x="392" y="378"/>
                  </a:cubicBezTo>
                  <a:cubicBezTo>
                    <a:pt x="386" y="379"/>
                    <a:pt x="382" y="370"/>
                    <a:pt x="387" y="359"/>
                  </a:cubicBezTo>
                  <a:cubicBezTo>
                    <a:pt x="391" y="350"/>
                    <a:pt x="397" y="345"/>
                    <a:pt x="405" y="342"/>
                  </a:cubicBezTo>
                  <a:cubicBezTo>
                    <a:pt x="394" y="335"/>
                    <a:pt x="382" y="329"/>
                    <a:pt x="373" y="320"/>
                  </a:cubicBezTo>
                  <a:cubicBezTo>
                    <a:pt x="349" y="299"/>
                    <a:pt x="327" y="276"/>
                    <a:pt x="304" y="253"/>
                  </a:cubicBezTo>
                  <a:cubicBezTo>
                    <a:pt x="299" y="248"/>
                    <a:pt x="295" y="238"/>
                    <a:pt x="295" y="229"/>
                  </a:cubicBezTo>
                  <a:cubicBezTo>
                    <a:pt x="294" y="196"/>
                    <a:pt x="295" y="162"/>
                    <a:pt x="294" y="128"/>
                  </a:cubicBezTo>
                  <a:cubicBezTo>
                    <a:pt x="294" y="123"/>
                    <a:pt x="291" y="118"/>
                    <a:pt x="289" y="113"/>
                  </a:cubicBezTo>
                  <a:cubicBezTo>
                    <a:pt x="287" y="118"/>
                    <a:pt x="283" y="123"/>
                    <a:pt x="283" y="128"/>
                  </a:cubicBezTo>
                  <a:cubicBezTo>
                    <a:pt x="283" y="309"/>
                    <a:pt x="283" y="490"/>
                    <a:pt x="283" y="670"/>
                  </a:cubicBezTo>
                  <a:cubicBezTo>
                    <a:pt x="283" y="692"/>
                    <a:pt x="276" y="711"/>
                    <a:pt x="255" y="720"/>
                  </a:cubicBezTo>
                  <a:cubicBezTo>
                    <a:pt x="227" y="733"/>
                    <a:pt x="197" y="714"/>
                    <a:pt x="195" y="681"/>
                  </a:cubicBezTo>
                  <a:cubicBezTo>
                    <a:pt x="194" y="666"/>
                    <a:pt x="194" y="650"/>
                    <a:pt x="194" y="634"/>
                  </a:cubicBezTo>
                  <a:cubicBezTo>
                    <a:pt x="194" y="557"/>
                    <a:pt x="194" y="480"/>
                    <a:pt x="194" y="403"/>
                  </a:cubicBezTo>
                  <a:cubicBezTo>
                    <a:pt x="194" y="397"/>
                    <a:pt x="197" y="389"/>
                    <a:pt x="186" y="388"/>
                  </a:cubicBezTo>
                  <a:cubicBezTo>
                    <a:pt x="176" y="387"/>
                    <a:pt x="173" y="391"/>
                    <a:pt x="173" y="401"/>
                  </a:cubicBezTo>
                  <a:cubicBezTo>
                    <a:pt x="173" y="439"/>
                    <a:pt x="173" y="477"/>
                    <a:pt x="173" y="515"/>
                  </a:cubicBezTo>
                  <a:cubicBezTo>
                    <a:pt x="173" y="569"/>
                    <a:pt x="173" y="624"/>
                    <a:pt x="173" y="679"/>
                  </a:cubicBezTo>
                  <a:cubicBezTo>
                    <a:pt x="172" y="714"/>
                    <a:pt x="141" y="734"/>
                    <a:pt x="112" y="719"/>
                  </a:cubicBezTo>
                  <a:cubicBezTo>
                    <a:pt x="101" y="713"/>
                    <a:pt x="98" y="707"/>
                    <a:pt x="92" y="695"/>
                  </a:cubicBezTo>
                  <a:cubicBezTo>
                    <a:pt x="89" y="689"/>
                    <a:pt x="87" y="673"/>
                    <a:pt x="87" y="664"/>
                  </a:cubicBezTo>
                  <a:cubicBezTo>
                    <a:pt x="86" y="486"/>
                    <a:pt x="86" y="308"/>
                    <a:pt x="86" y="129"/>
                  </a:cubicBezTo>
                  <a:cubicBezTo>
                    <a:pt x="86" y="122"/>
                    <a:pt x="90" y="111"/>
                    <a:pt x="74" y="113"/>
                  </a:cubicBezTo>
                  <a:cubicBezTo>
                    <a:pt x="73" y="119"/>
                    <a:pt x="73" y="125"/>
                    <a:pt x="73" y="131"/>
                  </a:cubicBezTo>
                  <a:cubicBezTo>
                    <a:pt x="73" y="194"/>
                    <a:pt x="73" y="256"/>
                    <a:pt x="72" y="318"/>
                  </a:cubicBezTo>
                  <a:cubicBezTo>
                    <a:pt x="72" y="328"/>
                    <a:pt x="70" y="339"/>
                    <a:pt x="65" y="347"/>
                  </a:cubicBezTo>
                  <a:cubicBezTo>
                    <a:pt x="59" y="360"/>
                    <a:pt x="46" y="366"/>
                    <a:pt x="31" y="363"/>
                  </a:cubicBezTo>
                  <a:cubicBezTo>
                    <a:pt x="16" y="360"/>
                    <a:pt x="4" y="346"/>
                    <a:pt x="3" y="330"/>
                  </a:cubicBezTo>
                  <a:cubicBezTo>
                    <a:pt x="3" y="286"/>
                    <a:pt x="3" y="241"/>
                    <a:pt x="3" y="197"/>
                  </a:cubicBezTo>
                  <a:cubicBezTo>
                    <a:pt x="3" y="161"/>
                    <a:pt x="4" y="125"/>
                    <a:pt x="3" y="89"/>
                  </a:cubicBezTo>
                  <a:cubicBezTo>
                    <a:pt x="0" y="39"/>
                    <a:pt x="48" y="0"/>
                    <a:pt x="92" y="1"/>
                  </a:cubicBezTo>
                  <a:cubicBezTo>
                    <a:pt x="96" y="1"/>
                    <a:pt x="99" y="0"/>
                    <a:pt x="107" y="1"/>
                  </a:cubicBezTo>
                  <a:cubicBezTo>
                    <a:pt x="124" y="2"/>
                    <a:pt x="135" y="1"/>
                    <a:pt x="146" y="18"/>
                  </a:cubicBezTo>
                  <a:cubicBezTo>
                    <a:pt x="164" y="46"/>
                    <a:pt x="212" y="41"/>
                    <a:pt x="228" y="10"/>
                  </a:cubicBezTo>
                  <a:cubicBezTo>
                    <a:pt x="232" y="3"/>
                    <a:pt x="235" y="0"/>
                    <a:pt x="243" y="1"/>
                  </a:cubicBezTo>
                  <a:cubicBezTo>
                    <a:pt x="266" y="3"/>
                    <a:pt x="291" y="1"/>
                    <a:pt x="313" y="9"/>
                  </a:cubicBezTo>
                  <a:cubicBezTo>
                    <a:pt x="346" y="20"/>
                    <a:pt x="361" y="49"/>
                    <a:pt x="362" y="84"/>
                  </a:cubicBezTo>
                  <a:cubicBezTo>
                    <a:pt x="362" y="122"/>
                    <a:pt x="362" y="160"/>
                    <a:pt x="361" y="198"/>
                  </a:cubicBezTo>
                  <a:cubicBezTo>
                    <a:pt x="361" y="209"/>
                    <a:pt x="365" y="217"/>
                    <a:pt x="373" y="224"/>
                  </a:cubicBezTo>
                  <a:cubicBezTo>
                    <a:pt x="391" y="241"/>
                    <a:pt x="409" y="258"/>
                    <a:pt x="426" y="276"/>
                  </a:cubicBezTo>
                  <a:cubicBezTo>
                    <a:pt x="450" y="300"/>
                    <a:pt x="447" y="322"/>
                    <a:pt x="416" y="3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0" name="Freeform 133">
              <a:extLst>
                <a:ext uri="{FF2B5EF4-FFF2-40B4-BE49-F238E27FC236}">
                  <a16:creationId xmlns:a16="http://schemas.microsoft.com/office/drawing/2014/main" id="{165920AB-0810-4895-B470-1AA276A2EFC9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3836" y="4305351"/>
              <a:ext cx="246918" cy="253811"/>
            </a:xfrm>
            <a:custGeom>
              <a:avLst/>
              <a:gdLst>
                <a:gd name="T0" fmla="*/ 61 w 126"/>
                <a:gd name="T1" fmla="*/ 123 h 123"/>
                <a:gd name="T2" fmla="*/ 0 w 126"/>
                <a:gd name="T3" fmla="*/ 61 h 123"/>
                <a:gd name="T4" fmla="*/ 63 w 126"/>
                <a:gd name="T5" fmla="*/ 0 h 123"/>
                <a:gd name="T6" fmla="*/ 125 w 126"/>
                <a:gd name="T7" fmla="*/ 63 h 123"/>
                <a:gd name="T8" fmla="*/ 61 w 126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3">
                  <a:moveTo>
                    <a:pt x="61" y="123"/>
                  </a:moveTo>
                  <a:cubicBezTo>
                    <a:pt x="27" y="122"/>
                    <a:pt x="0" y="95"/>
                    <a:pt x="0" y="61"/>
                  </a:cubicBezTo>
                  <a:cubicBezTo>
                    <a:pt x="0" y="26"/>
                    <a:pt x="27" y="0"/>
                    <a:pt x="63" y="0"/>
                  </a:cubicBezTo>
                  <a:cubicBezTo>
                    <a:pt x="99" y="0"/>
                    <a:pt x="126" y="27"/>
                    <a:pt x="125" y="63"/>
                  </a:cubicBezTo>
                  <a:cubicBezTo>
                    <a:pt x="125" y="96"/>
                    <a:pt x="96" y="123"/>
                    <a:pt x="61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71" name="Group 200">
            <a:extLst>
              <a:ext uri="{FF2B5EF4-FFF2-40B4-BE49-F238E27FC236}">
                <a16:creationId xmlns:a16="http://schemas.microsoft.com/office/drawing/2014/main" id="{C8611A74-6BCB-468B-8D30-C22BCE34E494}"/>
              </a:ext>
            </a:extLst>
          </p:cNvPr>
          <p:cNvGrpSpPr/>
          <p:nvPr/>
        </p:nvGrpSpPr>
        <p:grpSpPr>
          <a:xfrm>
            <a:off x="8323551" y="5508423"/>
            <a:ext cx="171193" cy="245376"/>
            <a:chOff x="3735863" y="1501791"/>
            <a:chExt cx="502813" cy="1322610"/>
          </a:xfrm>
        </p:grpSpPr>
        <p:sp>
          <p:nvSpPr>
            <p:cNvPr id="172" name="Freeform 108">
              <a:extLst>
                <a:ext uri="{FF2B5EF4-FFF2-40B4-BE49-F238E27FC236}">
                  <a16:creationId xmlns:a16="http://schemas.microsoft.com/office/drawing/2014/main" id="{C580A8D1-400E-48E3-A70E-6890717BFF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5863" y="1806829"/>
              <a:ext cx="502813" cy="1017572"/>
            </a:xfrm>
            <a:custGeom>
              <a:avLst/>
              <a:gdLst>
                <a:gd name="T0" fmla="*/ 65 w 255"/>
                <a:gd name="T1" fmla="*/ 248 h 495"/>
                <a:gd name="T2" fmla="*/ 47 w 255"/>
                <a:gd name="T3" fmla="*/ 246 h 495"/>
                <a:gd name="T4" fmla="*/ 73 w 255"/>
                <a:gd name="T5" fmla="*/ 86 h 495"/>
                <a:gd name="T6" fmla="*/ 67 w 255"/>
                <a:gd name="T7" fmla="*/ 84 h 495"/>
                <a:gd name="T8" fmla="*/ 59 w 255"/>
                <a:gd name="T9" fmla="*/ 125 h 495"/>
                <a:gd name="T10" fmla="*/ 44 w 255"/>
                <a:gd name="T11" fmla="*/ 206 h 495"/>
                <a:gd name="T12" fmla="*/ 19 w 255"/>
                <a:gd name="T13" fmla="*/ 228 h 495"/>
                <a:gd name="T14" fmla="*/ 3 w 255"/>
                <a:gd name="T15" fmla="*/ 199 h 495"/>
                <a:gd name="T16" fmla="*/ 28 w 255"/>
                <a:gd name="T17" fmla="*/ 64 h 495"/>
                <a:gd name="T18" fmla="*/ 31 w 255"/>
                <a:gd name="T19" fmla="*/ 48 h 495"/>
                <a:gd name="T20" fmla="*/ 81 w 255"/>
                <a:gd name="T21" fmla="*/ 1 h 495"/>
                <a:gd name="T22" fmla="*/ 176 w 255"/>
                <a:gd name="T23" fmla="*/ 0 h 495"/>
                <a:gd name="T24" fmla="*/ 227 w 255"/>
                <a:gd name="T25" fmla="*/ 48 h 495"/>
                <a:gd name="T26" fmla="*/ 252 w 255"/>
                <a:gd name="T27" fmla="*/ 185 h 495"/>
                <a:gd name="T28" fmla="*/ 255 w 255"/>
                <a:gd name="T29" fmla="*/ 207 h 495"/>
                <a:gd name="T30" fmla="*/ 239 w 255"/>
                <a:gd name="T31" fmla="*/ 227 h 495"/>
                <a:gd name="T32" fmla="*/ 216 w 255"/>
                <a:gd name="T33" fmla="*/ 214 h 495"/>
                <a:gd name="T34" fmla="*/ 208 w 255"/>
                <a:gd name="T35" fmla="*/ 178 h 495"/>
                <a:gd name="T36" fmla="*/ 191 w 255"/>
                <a:gd name="T37" fmla="*/ 90 h 495"/>
                <a:gd name="T38" fmla="*/ 211 w 255"/>
                <a:gd name="T39" fmla="*/ 246 h 495"/>
                <a:gd name="T40" fmla="*/ 194 w 255"/>
                <a:gd name="T41" fmla="*/ 248 h 495"/>
                <a:gd name="T42" fmla="*/ 193 w 255"/>
                <a:gd name="T43" fmla="*/ 266 h 495"/>
                <a:gd name="T44" fmla="*/ 193 w 255"/>
                <a:gd name="T45" fmla="*/ 456 h 495"/>
                <a:gd name="T46" fmla="*/ 172 w 255"/>
                <a:gd name="T47" fmla="*/ 490 h 495"/>
                <a:gd name="T48" fmla="*/ 135 w 255"/>
                <a:gd name="T49" fmla="*/ 460 h 495"/>
                <a:gd name="T50" fmla="*/ 135 w 255"/>
                <a:gd name="T51" fmla="*/ 379 h 495"/>
                <a:gd name="T52" fmla="*/ 135 w 255"/>
                <a:gd name="T53" fmla="*/ 264 h 495"/>
                <a:gd name="T54" fmla="*/ 129 w 255"/>
                <a:gd name="T55" fmla="*/ 247 h 495"/>
                <a:gd name="T56" fmla="*/ 123 w 255"/>
                <a:gd name="T57" fmla="*/ 265 h 495"/>
                <a:gd name="T58" fmla="*/ 123 w 255"/>
                <a:gd name="T59" fmla="*/ 456 h 495"/>
                <a:gd name="T60" fmla="*/ 91 w 255"/>
                <a:gd name="T61" fmla="*/ 491 h 495"/>
                <a:gd name="T62" fmla="*/ 67 w 255"/>
                <a:gd name="T63" fmla="*/ 471 h 495"/>
                <a:gd name="T64" fmla="*/ 65 w 255"/>
                <a:gd name="T65" fmla="*/ 450 h 495"/>
                <a:gd name="T66" fmla="*/ 65 w 255"/>
                <a:gd name="T67" fmla="*/ 268 h 495"/>
                <a:gd name="T68" fmla="*/ 65 w 255"/>
                <a:gd name="T69" fmla="*/ 248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5" h="495">
                  <a:moveTo>
                    <a:pt x="65" y="248"/>
                  </a:moveTo>
                  <a:cubicBezTo>
                    <a:pt x="57" y="247"/>
                    <a:pt x="52" y="247"/>
                    <a:pt x="47" y="246"/>
                  </a:cubicBezTo>
                  <a:cubicBezTo>
                    <a:pt x="56" y="192"/>
                    <a:pt x="64" y="139"/>
                    <a:pt x="73" y="86"/>
                  </a:cubicBezTo>
                  <a:cubicBezTo>
                    <a:pt x="71" y="85"/>
                    <a:pt x="69" y="85"/>
                    <a:pt x="67" y="84"/>
                  </a:cubicBezTo>
                  <a:cubicBezTo>
                    <a:pt x="64" y="98"/>
                    <a:pt x="61" y="111"/>
                    <a:pt x="59" y="125"/>
                  </a:cubicBezTo>
                  <a:cubicBezTo>
                    <a:pt x="54" y="152"/>
                    <a:pt x="49" y="179"/>
                    <a:pt x="44" y="206"/>
                  </a:cubicBezTo>
                  <a:cubicBezTo>
                    <a:pt x="41" y="222"/>
                    <a:pt x="31" y="230"/>
                    <a:pt x="19" y="228"/>
                  </a:cubicBezTo>
                  <a:cubicBezTo>
                    <a:pt x="7" y="226"/>
                    <a:pt x="0" y="215"/>
                    <a:pt x="3" y="199"/>
                  </a:cubicBezTo>
                  <a:cubicBezTo>
                    <a:pt x="11" y="154"/>
                    <a:pt x="20" y="109"/>
                    <a:pt x="28" y="64"/>
                  </a:cubicBezTo>
                  <a:cubicBezTo>
                    <a:pt x="29" y="59"/>
                    <a:pt x="30" y="53"/>
                    <a:pt x="31" y="48"/>
                  </a:cubicBezTo>
                  <a:cubicBezTo>
                    <a:pt x="34" y="19"/>
                    <a:pt x="52" y="1"/>
                    <a:pt x="81" y="1"/>
                  </a:cubicBezTo>
                  <a:cubicBezTo>
                    <a:pt x="112" y="0"/>
                    <a:pt x="144" y="0"/>
                    <a:pt x="176" y="0"/>
                  </a:cubicBezTo>
                  <a:cubicBezTo>
                    <a:pt x="205" y="1"/>
                    <a:pt x="222" y="19"/>
                    <a:pt x="227" y="48"/>
                  </a:cubicBezTo>
                  <a:cubicBezTo>
                    <a:pt x="234" y="94"/>
                    <a:pt x="244" y="140"/>
                    <a:pt x="252" y="185"/>
                  </a:cubicBezTo>
                  <a:cubicBezTo>
                    <a:pt x="253" y="193"/>
                    <a:pt x="254" y="200"/>
                    <a:pt x="255" y="207"/>
                  </a:cubicBezTo>
                  <a:cubicBezTo>
                    <a:pt x="255" y="218"/>
                    <a:pt x="249" y="225"/>
                    <a:pt x="239" y="227"/>
                  </a:cubicBezTo>
                  <a:cubicBezTo>
                    <a:pt x="228" y="230"/>
                    <a:pt x="220" y="224"/>
                    <a:pt x="216" y="214"/>
                  </a:cubicBezTo>
                  <a:cubicBezTo>
                    <a:pt x="212" y="202"/>
                    <a:pt x="210" y="190"/>
                    <a:pt x="208" y="178"/>
                  </a:cubicBezTo>
                  <a:cubicBezTo>
                    <a:pt x="203" y="148"/>
                    <a:pt x="197" y="119"/>
                    <a:pt x="191" y="90"/>
                  </a:cubicBezTo>
                  <a:cubicBezTo>
                    <a:pt x="185" y="143"/>
                    <a:pt x="206" y="193"/>
                    <a:pt x="211" y="246"/>
                  </a:cubicBezTo>
                  <a:cubicBezTo>
                    <a:pt x="206" y="246"/>
                    <a:pt x="200" y="247"/>
                    <a:pt x="194" y="248"/>
                  </a:cubicBezTo>
                  <a:cubicBezTo>
                    <a:pt x="193" y="254"/>
                    <a:pt x="193" y="260"/>
                    <a:pt x="193" y="266"/>
                  </a:cubicBezTo>
                  <a:cubicBezTo>
                    <a:pt x="193" y="330"/>
                    <a:pt x="193" y="393"/>
                    <a:pt x="193" y="456"/>
                  </a:cubicBezTo>
                  <a:cubicBezTo>
                    <a:pt x="193" y="475"/>
                    <a:pt x="185" y="487"/>
                    <a:pt x="172" y="490"/>
                  </a:cubicBezTo>
                  <a:cubicBezTo>
                    <a:pt x="152" y="495"/>
                    <a:pt x="136" y="483"/>
                    <a:pt x="135" y="460"/>
                  </a:cubicBezTo>
                  <a:cubicBezTo>
                    <a:pt x="135" y="433"/>
                    <a:pt x="135" y="406"/>
                    <a:pt x="135" y="379"/>
                  </a:cubicBezTo>
                  <a:cubicBezTo>
                    <a:pt x="135" y="341"/>
                    <a:pt x="135" y="302"/>
                    <a:pt x="135" y="264"/>
                  </a:cubicBezTo>
                  <a:cubicBezTo>
                    <a:pt x="135" y="258"/>
                    <a:pt x="131" y="253"/>
                    <a:pt x="129" y="247"/>
                  </a:cubicBezTo>
                  <a:cubicBezTo>
                    <a:pt x="127" y="253"/>
                    <a:pt x="123" y="259"/>
                    <a:pt x="123" y="265"/>
                  </a:cubicBezTo>
                  <a:cubicBezTo>
                    <a:pt x="123" y="328"/>
                    <a:pt x="123" y="392"/>
                    <a:pt x="123" y="456"/>
                  </a:cubicBezTo>
                  <a:cubicBezTo>
                    <a:pt x="123" y="479"/>
                    <a:pt x="110" y="493"/>
                    <a:pt x="91" y="491"/>
                  </a:cubicBezTo>
                  <a:cubicBezTo>
                    <a:pt x="78" y="490"/>
                    <a:pt x="70" y="484"/>
                    <a:pt x="67" y="471"/>
                  </a:cubicBezTo>
                  <a:cubicBezTo>
                    <a:pt x="66" y="464"/>
                    <a:pt x="65" y="457"/>
                    <a:pt x="65" y="450"/>
                  </a:cubicBezTo>
                  <a:cubicBezTo>
                    <a:pt x="65" y="389"/>
                    <a:pt x="65" y="328"/>
                    <a:pt x="65" y="268"/>
                  </a:cubicBezTo>
                  <a:cubicBezTo>
                    <a:pt x="65" y="262"/>
                    <a:pt x="65" y="255"/>
                    <a:pt x="65" y="24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73" name="Freeform 125">
              <a:extLst>
                <a:ext uri="{FF2B5EF4-FFF2-40B4-BE49-F238E27FC236}">
                  <a16:creationId xmlns:a16="http://schemas.microsoft.com/office/drawing/2014/main" id="{9B6A69A2-F2C0-42F0-9142-DAE183F01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1567" y="1501791"/>
              <a:ext cx="255897" cy="256139"/>
            </a:xfrm>
            <a:custGeom>
              <a:avLst/>
              <a:gdLst>
                <a:gd name="T0" fmla="*/ 64 w 128"/>
                <a:gd name="T1" fmla="*/ 124 h 124"/>
                <a:gd name="T2" fmla="*/ 1 w 128"/>
                <a:gd name="T3" fmla="*/ 61 h 124"/>
                <a:gd name="T4" fmla="*/ 63 w 128"/>
                <a:gd name="T5" fmla="*/ 0 h 124"/>
                <a:gd name="T6" fmla="*/ 127 w 128"/>
                <a:gd name="T7" fmla="*/ 62 h 124"/>
                <a:gd name="T8" fmla="*/ 64 w 128"/>
                <a:gd name="T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4">
                  <a:moveTo>
                    <a:pt x="64" y="124"/>
                  </a:moveTo>
                  <a:cubicBezTo>
                    <a:pt x="28" y="124"/>
                    <a:pt x="0" y="96"/>
                    <a:pt x="1" y="61"/>
                  </a:cubicBezTo>
                  <a:cubicBezTo>
                    <a:pt x="1" y="27"/>
                    <a:pt x="28" y="1"/>
                    <a:pt x="63" y="0"/>
                  </a:cubicBezTo>
                  <a:cubicBezTo>
                    <a:pt x="98" y="0"/>
                    <a:pt x="127" y="27"/>
                    <a:pt x="127" y="62"/>
                  </a:cubicBezTo>
                  <a:cubicBezTo>
                    <a:pt x="128" y="95"/>
                    <a:pt x="98" y="124"/>
                    <a:pt x="64" y="1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4" name="Freeform 151">
              <a:extLst>
                <a:ext uri="{FF2B5EF4-FFF2-40B4-BE49-F238E27FC236}">
                  <a16:creationId xmlns:a16="http://schemas.microsoft.com/office/drawing/2014/main" id="{08E87D40-BC61-4C7E-98F4-A38B385CB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482" y="1664789"/>
              <a:ext cx="76321" cy="79170"/>
            </a:xfrm>
            <a:custGeom>
              <a:avLst/>
              <a:gdLst>
                <a:gd name="T0" fmla="*/ 39 w 39"/>
                <a:gd name="T1" fmla="*/ 20 h 39"/>
                <a:gd name="T2" fmla="*/ 19 w 39"/>
                <a:gd name="T3" fmla="*/ 39 h 39"/>
                <a:gd name="T4" fmla="*/ 0 w 39"/>
                <a:gd name="T5" fmla="*/ 19 h 39"/>
                <a:gd name="T6" fmla="*/ 20 w 39"/>
                <a:gd name="T7" fmla="*/ 0 h 39"/>
                <a:gd name="T8" fmla="*/ 39 w 39"/>
                <a:gd name="T9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39" y="20"/>
                  </a:moveTo>
                  <a:cubicBezTo>
                    <a:pt x="38" y="31"/>
                    <a:pt x="29" y="39"/>
                    <a:pt x="19" y="39"/>
                  </a:cubicBezTo>
                  <a:cubicBezTo>
                    <a:pt x="8" y="38"/>
                    <a:pt x="0" y="30"/>
                    <a:pt x="0" y="19"/>
                  </a:cubicBezTo>
                  <a:cubicBezTo>
                    <a:pt x="0" y="8"/>
                    <a:pt x="9" y="0"/>
                    <a:pt x="20" y="0"/>
                  </a:cubicBezTo>
                  <a:cubicBezTo>
                    <a:pt x="30" y="0"/>
                    <a:pt x="39" y="9"/>
                    <a:pt x="39" y="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5" name="Freeform 152">
              <a:extLst>
                <a:ext uri="{FF2B5EF4-FFF2-40B4-BE49-F238E27FC236}">
                  <a16:creationId xmlns:a16="http://schemas.microsoft.com/office/drawing/2014/main" id="{ACB4E575-0649-4F58-8C95-E0CDC2DDF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334" y="1716017"/>
              <a:ext cx="58364" cy="62871"/>
            </a:xfrm>
            <a:custGeom>
              <a:avLst/>
              <a:gdLst>
                <a:gd name="T0" fmla="*/ 13 w 13"/>
                <a:gd name="T1" fmla="*/ 0 h 27"/>
                <a:gd name="T2" fmla="*/ 4 w 13"/>
                <a:gd name="T3" fmla="*/ 27 h 27"/>
                <a:gd name="T4" fmla="*/ 0 w 13"/>
                <a:gd name="T5" fmla="*/ 3 h 27"/>
                <a:gd name="T6" fmla="*/ 13 w 13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27">
                  <a:moveTo>
                    <a:pt x="13" y="0"/>
                  </a:moveTo>
                  <a:lnTo>
                    <a:pt x="4" y="27"/>
                  </a:lnTo>
                  <a:lnTo>
                    <a:pt x="0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6" name="Freeform 159">
              <a:extLst>
                <a:ext uri="{FF2B5EF4-FFF2-40B4-BE49-F238E27FC236}">
                  <a16:creationId xmlns:a16="http://schemas.microsoft.com/office/drawing/2014/main" id="{030CAB5C-FAF1-459A-B0A4-411C0938EB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715" y="1664789"/>
              <a:ext cx="76321" cy="79170"/>
            </a:xfrm>
            <a:custGeom>
              <a:avLst/>
              <a:gdLst>
                <a:gd name="T0" fmla="*/ 0 w 39"/>
                <a:gd name="T1" fmla="*/ 20 h 39"/>
                <a:gd name="T2" fmla="*/ 20 w 39"/>
                <a:gd name="T3" fmla="*/ 39 h 39"/>
                <a:gd name="T4" fmla="*/ 39 w 39"/>
                <a:gd name="T5" fmla="*/ 19 h 39"/>
                <a:gd name="T6" fmla="*/ 19 w 39"/>
                <a:gd name="T7" fmla="*/ 0 h 39"/>
                <a:gd name="T8" fmla="*/ 0 w 39"/>
                <a:gd name="T9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31"/>
                    <a:pt x="9" y="39"/>
                    <a:pt x="20" y="39"/>
                  </a:cubicBezTo>
                  <a:cubicBezTo>
                    <a:pt x="31" y="39"/>
                    <a:pt x="39" y="30"/>
                    <a:pt x="39" y="19"/>
                  </a:cubicBezTo>
                  <a:cubicBezTo>
                    <a:pt x="38" y="9"/>
                    <a:pt x="30" y="0"/>
                    <a:pt x="19" y="0"/>
                  </a:cubicBezTo>
                  <a:cubicBezTo>
                    <a:pt x="8" y="1"/>
                    <a:pt x="0" y="10"/>
                    <a:pt x="0" y="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7" name="Freeform 160">
              <a:extLst>
                <a:ext uri="{FF2B5EF4-FFF2-40B4-BE49-F238E27FC236}">
                  <a16:creationId xmlns:a16="http://schemas.microsoft.com/office/drawing/2014/main" id="{8EF915F6-388E-459F-ADFE-FB4C914E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821" y="1718345"/>
              <a:ext cx="58364" cy="62871"/>
            </a:xfrm>
            <a:custGeom>
              <a:avLst/>
              <a:gdLst>
                <a:gd name="T0" fmla="*/ 0 w 13"/>
                <a:gd name="T1" fmla="*/ 0 h 27"/>
                <a:gd name="T2" fmla="*/ 9 w 13"/>
                <a:gd name="T3" fmla="*/ 27 h 27"/>
                <a:gd name="T4" fmla="*/ 13 w 13"/>
                <a:gd name="T5" fmla="*/ 2 h 27"/>
                <a:gd name="T6" fmla="*/ 0 w 13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27">
                  <a:moveTo>
                    <a:pt x="0" y="0"/>
                  </a:moveTo>
                  <a:lnTo>
                    <a:pt x="9" y="27"/>
                  </a:lnTo>
                  <a:lnTo>
                    <a:pt x="1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78" name="Group 214">
            <a:extLst>
              <a:ext uri="{FF2B5EF4-FFF2-40B4-BE49-F238E27FC236}">
                <a16:creationId xmlns:a16="http://schemas.microsoft.com/office/drawing/2014/main" id="{97F0E96F-E7FB-4C10-9E61-B36BF0661C00}"/>
              </a:ext>
            </a:extLst>
          </p:cNvPr>
          <p:cNvGrpSpPr/>
          <p:nvPr/>
        </p:nvGrpSpPr>
        <p:grpSpPr>
          <a:xfrm>
            <a:off x="8227830" y="5099036"/>
            <a:ext cx="234086" cy="246420"/>
            <a:chOff x="1374439" y="4966655"/>
            <a:chExt cx="1041540" cy="1054829"/>
          </a:xfrm>
        </p:grpSpPr>
        <p:sp>
          <p:nvSpPr>
            <p:cNvPr id="179" name="Freeform 115">
              <a:extLst>
                <a:ext uri="{FF2B5EF4-FFF2-40B4-BE49-F238E27FC236}">
                  <a16:creationId xmlns:a16="http://schemas.microsoft.com/office/drawing/2014/main" id="{9ACA5086-4E1F-4E29-88DD-7C47B5502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0527" y="5211151"/>
              <a:ext cx="655452" cy="458723"/>
            </a:xfrm>
            <a:custGeom>
              <a:avLst/>
              <a:gdLst>
                <a:gd name="T0" fmla="*/ 299 w 331"/>
                <a:gd name="T1" fmla="*/ 0 h 224"/>
                <a:gd name="T2" fmla="*/ 331 w 331"/>
                <a:gd name="T3" fmla="*/ 89 h 224"/>
                <a:gd name="T4" fmla="*/ 331 w 331"/>
                <a:gd name="T5" fmla="*/ 187 h 224"/>
                <a:gd name="T6" fmla="*/ 293 w 331"/>
                <a:gd name="T7" fmla="*/ 224 h 224"/>
                <a:gd name="T8" fmla="*/ 37 w 331"/>
                <a:gd name="T9" fmla="*/ 224 h 224"/>
                <a:gd name="T10" fmla="*/ 1 w 331"/>
                <a:gd name="T11" fmla="*/ 187 h 224"/>
                <a:gd name="T12" fmla="*/ 0 w 331"/>
                <a:gd name="T13" fmla="*/ 109 h 224"/>
                <a:gd name="T14" fmla="*/ 16 w 331"/>
                <a:gd name="T15" fmla="*/ 95 h 224"/>
                <a:gd name="T16" fmla="*/ 154 w 331"/>
                <a:gd name="T17" fmla="*/ 96 h 224"/>
                <a:gd name="T18" fmla="*/ 206 w 331"/>
                <a:gd name="T19" fmla="*/ 70 h 224"/>
                <a:gd name="T20" fmla="*/ 299 w 331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1" h="224">
                  <a:moveTo>
                    <a:pt x="299" y="0"/>
                  </a:moveTo>
                  <a:cubicBezTo>
                    <a:pt x="320" y="27"/>
                    <a:pt x="330" y="57"/>
                    <a:pt x="331" y="89"/>
                  </a:cubicBezTo>
                  <a:cubicBezTo>
                    <a:pt x="331" y="122"/>
                    <a:pt x="331" y="154"/>
                    <a:pt x="331" y="187"/>
                  </a:cubicBezTo>
                  <a:cubicBezTo>
                    <a:pt x="331" y="212"/>
                    <a:pt x="318" y="224"/>
                    <a:pt x="293" y="224"/>
                  </a:cubicBezTo>
                  <a:cubicBezTo>
                    <a:pt x="208" y="224"/>
                    <a:pt x="122" y="224"/>
                    <a:pt x="37" y="224"/>
                  </a:cubicBezTo>
                  <a:cubicBezTo>
                    <a:pt x="14" y="224"/>
                    <a:pt x="1" y="210"/>
                    <a:pt x="1" y="187"/>
                  </a:cubicBezTo>
                  <a:cubicBezTo>
                    <a:pt x="0" y="161"/>
                    <a:pt x="1" y="135"/>
                    <a:pt x="0" y="109"/>
                  </a:cubicBezTo>
                  <a:cubicBezTo>
                    <a:pt x="0" y="97"/>
                    <a:pt x="5" y="95"/>
                    <a:pt x="16" y="95"/>
                  </a:cubicBezTo>
                  <a:cubicBezTo>
                    <a:pt x="62" y="95"/>
                    <a:pt x="108" y="94"/>
                    <a:pt x="154" y="96"/>
                  </a:cubicBezTo>
                  <a:cubicBezTo>
                    <a:pt x="178" y="97"/>
                    <a:pt x="191" y="82"/>
                    <a:pt x="206" y="70"/>
                  </a:cubicBezTo>
                  <a:cubicBezTo>
                    <a:pt x="237" y="47"/>
                    <a:pt x="268" y="24"/>
                    <a:pt x="2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0" name="Freeform 118">
              <a:extLst>
                <a:ext uri="{FF2B5EF4-FFF2-40B4-BE49-F238E27FC236}">
                  <a16:creationId xmlns:a16="http://schemas.microsoft.com/office/drawing/2014/main" id="{555234F2-8D09-4B50-B239-E2379E617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0527" y="5073768"/>
              <a:ext cx="453431" cy="305039"/>
            </a:xfrm>
            <a:custGeom>
              <a:avLst/>
              <a:gdLst>
                <a:gd name="T0" fmla="*/ 168 w 229"/>
                <a:gd name="T1" fmla="*/ 149 h 149"/>
                <a:gd name="T2" fmla="*/ 62 w 229"/>
                <a:gd name="T3" fmla="*/ 148 h 149"/>
                <a:gd name="T4" fmla="*/ 62 w 229"/>
                <a:gd name="T5" fmla="*/ 133 h 149"/>
                <a:gd name="T6" fmla="*/ 42 w 229"/>
                <a:gd name="T7" fmla="*/ 90 h 149"/>
                <a:gd name="T8" fmla="*/ 4 w 229"/>
                <a:gd name="T9" fmla="*/ 32 h 149"/>
                <a:gd name="T10" fmla="*/ 17 w 229"/>
                <a:gd name="T11" fmla="*/ 3 h 149"/>
                <a:gd name="T12" fmla="*/ 41 w 229"/>
                <a:gd name="T13" fmla="*/ 22 h 149"/>
                <a:gd name="T14" fmla="*/ 90 w 229"/>
                <a:gd name="T15" fmla="*/ 76 h 149"/>
                <a:gd name="T16" fmla="*/ 172 w 229"/>
                <a:gd name="T17" fmla="*/ 55 h 149"/>
                <a:gd name="T18" fmla="*/ 190 w 229"/>
                <a:gd name="T19" fmla="*/ 22 h 149"/>
                <a:gd name="T20" fmla="*/ 214 w 229"/>
                <a:gd name="T21" fmla="*/ 3 h 149"/>
                <a:gd name="T22" fmla="*/ 226 w 229"/>
                <a:gd name="T23" fmla="*/ 32 h 149"/>
                <a:gd name="T24" fmla="*/ 185 w 229"/>
                <a:gd name="T25" fmla="*/ 93 h 149"/>
                <a:gd name="T26" fmla="*/ 168 w 229"/>
                <a:gd name="T27" fmla="*/ 127 h 149"/>
                <a:gd name="T28" fmla="*/ 168 w 229"/>
                <a:gd name="T2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9" h="149">
                  <a:moveTo>
                    <a:pt x="168" y="149"/>
                  </a:moveTo>
                  <a:cubicBezTo>
                    <a:pt x="135" y="149"/>
                    <a:pt x="62" y="148"/>
                    <a:pt x="62" y="148"/>
                  </a:cubicBezTo>
                  <a:cubicBezTo>
                    <a:pt x="62" y="148"/>
                    <a:pt x="62" y="139"/>
                    <a:pt x="62" y="133"/>
                  </a:cubicBezTo>
                  <a:cubicBezTo>
                    <a:pt x="62" y="114"/>
                    <a:pt x="59" y="101"/>
                    <a:pt x="42" y="90"/>
                  </a:cubicBezTo>
                  <a:cubicBezTo>
                    <a:pt x="22" y="77"/>
                    <a:pt x="11" y="55"/>
                    <a:pt x="4" y="32"/>
                  </a:cubicBezTo>
                  <a:cubicBezTo>
                    <a:pt x="0" y="17"/>
                    <a:pt x="5" y="7"/>
                    <a:pt x="17" y="3"/>
                  </a:cubicBezTo>
                  <a:cubicBezTo>
                    <a:pt x="28" y="0"/>
                    <a:pt x="37" y="7"/>
                    <a:pt x="41" y="22"/>
                  </a:cubicBezTo>
                  <a:cubicBezTo>
                    <a:pt x="47" y="50"/>
                    <a:pt x="64" y="68"/>
                    <a:pt x="90" y="76"/>
                  </a:cubicBezTo>
                  <a:cubicBezTo>
                    <a:pt x="122" y="86"/>
                    <a:pt x="150" y="79"/>
                    <a:pt x="172" y="55"/>
                  </a:cubicBezTo>
                  <a:cubicBezTo>
                    <a:pt x="181" y="47"/>
                    <a:pt x="185" y="34"/>
                    <a:pt x="190" y="22"/>
                  </a:cubicBezTo>
                  <a:cubicBezTo>
                    <a:pt x="195" y="8"/>
                    <a:pt x="204" y="0"/>
                    <a:pt x="214" y="3"/>
                  </a:cubicBezTo>
                  <a:cubicBezTo>
                    <a:pt x="225" y="7"/>
                    <a:pt x="229" y="17"/>
                    <a:pt x="226" y="32"/>
                  </a:cubicBezTo>
                  <a:cubicBezTo>
                    <a:pt x="221" y="58"/>
                    <a:pt x="206" y="79"/>
                    <a:pt x="185" y="93"/>
                  </a:cubicBezTo>
                  <a:cubicBezTo>
                    <a:pt x="172" y="103"/>
                    <a:pt x="168" y="112"/>
                    <a:pt x="168" y="127"/>
                  </a:cubicBezTo>
                  <a:cubicBezTo>
                    <a:pt x="168" y="135"/>
                    <a:pt x="168" y="140"/>
                    <a:pt x="168" y="1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1" name="Freeform 138">
              <a:extLst>
                <a:ext uri="{FF2B5EF4-FFF2-40B4-BE49-F238E27FC236}">
                  <a16:creationId xmlns:a16="http://schemas.microsoft.com/office/drawing/2014/main" id="{55C82FDA-E3D0-46F3-B0CD-E672F41837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439" y="5080753"/>
              <a:ext cx="372622" cy="305039"/>
            </a:xfrm>
            <a:custGeom>
              <a:avLst/>
              <a:gdLst>
                <a:gd name="T0" fmla="*/ 37 w 189"/>
                <a:gd name="T1" fmla="*/ 7 h 148"/>
                <a:gd name="T2" fmla="*/ 77 w 189"/>
                <a:gd name="T3" fmla="*/ 24 h 148"/>
                <a:gd name="T4" fmla="*/ 181 w 189"/>
                <a:gd name="T5" fmla="*/ 120 h 148"/>
                <a:gd name="T6" fmla="*/ 188 w 189"/>
                <a:gd name="T7" fmla="*/ 138 h 148"/>
                <a:gd name="T8" fmla="*/ 167 w 189"/>
                <a:gd name="T9" fmla="*/ 139 h 148"/>
                <a:gd name="T10" fmla="*/ 66 w 189"/>
                <a:gd name="T11" fmla="*/ 45 h 148"/>
                <a:gd name="T12" fmla="*/ 28 w 189"/>
                <a:gd name="T13" fmla="*/ 30 h 148"/>
                <a:gd name="T14" fmla="*/ 0 w 189"/>
                <a:gd name="T15" fmla="*/ 19 h 148"/>
                <a:gd name="T16" fmla="*/ 29 w 189"/>
                <a:gd name="T17" fmla="*/ 7 h 148"/>
                <a:gd name="T18" fmla="*/ 37 w 189"/>
                <a:gd name="T19" fmla="*/ 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9" h="148">
                  <a:moveTo>
                    <a:pt x="37" y="7"/>
                  </a:moveTo>
                  <a:cubicBezTo>
                    <a:pt x="52" y="3"/>
                    <a:pt x="64" y="11"/>
                    <a:pt x="77" y="24"/>
                  </a:cubicBezTo>
                  <a:cubicBezTo>
                    <a:pt x="111" y="56"/>
                    <a:pt x="147" y="87"/>
                    <a:pt x="181" y="120"/>
                  </a:cubicBezTo>
                  <a:cubicBezTo>
                    <a:pt x="185" y="124"/>
                    <a:pt x="189" y="132"/>
                    <a:pt x="188" y="138"/>
                  </a:cubicBezTo>
                  <a:cubicBezTo>
                    <a:pt x="187" y="148"/>
                    <a:pt x="177" y="148"/>
                    <a:pt x="167" y="139"/>
                  </a:cubicBezTo>
                  <a:cubicBezTo>
                    <a:pt x="133" y="108"/>
                    <a:pt x="99" y="77"/>
                    <a:pt x="66" y="45"/>
                  </a:cubicBezTo>
                  <a:cubicBezTo>
                    <a:pt x="55" y="34"/>
                    <a:pt x="43" y="30"/>
                    <a:pt x="28" y="30"/>
                  </a:cubicBezTo>
                  <a:cubicBezTo>
                    <a:pt x="18" y="31"/>
                    <a:pt x="0" y="36"/>
                    <a:pt x="0" y="19"/>
                  </a:cubicBezTo>
                  <a:cubicBezTo>
                    <a:pt x="0" y="0"/>
                    <a:pt x="18" y="9"/>
                    <a:pt x="29" y="7"/>
                  </a:cubicBezTo>
                  <a:cubicBezTo>
                    <a:pt x="31" y="7"/>
                    <a:pt x="32" y="7"/>
                    <a:pt x="37" y="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2" name="Freeform 165">
              <a:extLst>
                <a:ext uri="{FF2B5EF4-FFF2-40B4-BE49-F238E27FC236}">
                  <a16:creationId xmlns:a16="http://schemas.microsoft.com/office/drawing/2014/main" id="{333B5BF6-5239-42DC-B17C-F26E745607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7637" y="5739730"/>
              <a:ext cx="273855" cy="281754"/>
            </a:xfrm>
            <a:custGeom>
              <a:avLst/>
              <a:gdLst>
                <a:gd name="T0" fmla="*/ 69 w 137"/>
                <a:gd name="T1" fmla="*/ 0 h 136"/>
                <a:gd name="T2" fmla="*/ 0 w 137"/>
                <a:gd name="T3" fmla="*/ 68 h 136"/>
                <a:gd name="T4" fmla="*/ 69 w 137"/>
                <a:gd name="T5" fmla="*/ 136 h 136"/>
                <a:gd name="T6" fmla="*/ 137 w 137"/>
                <a:gd name="T7" fmla="*/ 68 h 136"/>
                <a:gd name="T8" fmla="*/ 69 w 137"/>
                <a:gd name="T9" fmla="*/ 0 h 136"/>
                <a:gd name="T10" fmla="*/ 69 w 137"/>
                <a:gd name="T11" fmla="*/ 108 h 136"/>
                <a:gd name="T12" fmla="*/ 29 w 137"/>
                <a:gd name="T13" fmla="*/ 68 h 136"/>
                <a:gd name="T14" fmla="*/ 69 w 137"/>
                <a:gd name="T15" fmla="*/ 28 h 136"/>
                <a:gd name="T16" fmla="*/ 108 w 137"/>
                <a:gd name="T17" fmla="*/ 68 h 136"/>
                <a:gd name="T18" fmla="*/ 69 w 137"/>
                <a:gd name="T19" fmla="*/ 108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7" h="136">
                  <a:moveTo>
                    <a:pt x="69" y="0"/>
                  </a:moveTo>
                  <a:cubicBezTo>
                    <a:pt x="31" y="0"/>
                    <a:pt x="0" y="30"/>
                    <a:pt x="0" y="68"/>
                  </a:cubicBezTo>
                  <a:cubicBezTo>
                    <a:pt x="0" y="106"/>
                    <a:pt x="31" y="136"/>
                    <a:pt x="69" y="136"/>
                  </a:cubicBezTo>
                  <a:cubicBezTo>
                    <a:pt x="106" y="136"/>
                    <a:pt x="137" y="106"/>
                    <a:pt x="137" y="68"/>
                  </a:cubicBezTo>
                  <a:cubicBezTo>
                    <a:pt x="137" y="30"/>
                    <a:pt x="106" y="0"/>
                    <a:pt x="69" y="0"/>
                  </a:cubicBezTo>
                  <a:close/>
                  <a:moveTo>
                    <a:pt x="69" y="108"/>
                  </a:moveTo>
                  <a:cubicBezTo>
                    <a:pt x="47" y="108"/>
                    <a:pt x="29" y="90"/>
                    <a:pt x="29" y="68"/>
                  </a:cubicBezTo>
                  <a:cubicBezTo>
                    <a:pt x="29" y="46"/>
                    <a:pt x="47" y="28"/>
                    <a:pt x="69" y="28"/>
                  </a:cubicBezTo>
                  <a:cubicBezTo>
                    <a:pt x="91" y="28"/>
                    <a:pt x="108" y="46"/>
                    <a:pt x="108" y="68"/>
                  </a:cubicBezTo>
                  <a:cubicBezTo>
                    <a:pt x="108" y="90"/>
                    <a:pt x="91" y="108"/>
                    <a:pt x="69" y="1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3" name="Freeform 166">
              <a:extLst>
                <a:ext uri="{FF2B5EF4-FFF2-40B4-BE49-F238E27FC236}">
                  <a16:creationId xmlns:a16="http://schemas.microsoft.com/office/drawing/2014/main" id="{99A7C761-6D3B-4A25-A8F8-FD93B26EF0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47058" y="5739730"/>
              <a:ext cx="273855" cy="281754"/>
            </a:xfrm>
            <a:custGeom>
              <a:avLst/>
              <a:gdLst>
                <a:gd name="T0" fmla="*/ 68 w 136"/>
                <a:gd name="T1" fmla="*/ 0 h 136"/>
                <a:gd name="T2" fmla="*/ 0 w 136"/>
                <a:gd name="T3" fmla="*/ 68 h 136"/>
                <a:gd name="T4" fmla="*/ 68 w 136"/>
                <a:gd name="T5" fmla="*/ 136 h 136"/>
                <a:gd name="T6" fmla="*/ 136 w 136"/>
                <a:gd name="T7" fmla="*/ 68 h 136"/>
                <a:gd name="T8" fmla="*/ 68 w 136"/>
                <a:gd name="T9" fmla="*/ 0 h 136"/>
                <a:gd name="T10" fmla="*/ 68 w 136"/>
                <a:gd name="T11" fmla="*/ 108 h 136"/>
                <a:gd name="T12" fmla="*/ 28 w 136"/>
                <a:gd name="T13" fmla="*/ 68 h 136"/>
                <a:gd name="T14" fmla="*/ 68 w 136"/>
                <a:gd name="T15" fmla="*/ 28 h 136"/>
                <a:gd name="T16" fmla="*/ 108 w 136"/>
                <a:gd name="T17" fmla="*/ 68 h 136"/>
                <a:gd name="T18" fmla="*/ 68 w 136"/>
                <a:gd name="T19" fmla="*/ 108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136">
                  <a:moveTo>
                    <a:pt x="68" y="0"/>
                  </a:moveTo>
                  <a:cubicBezTo>
                    <a:pt x="30" y="0"/>
                    <a:pt x="0" y="30"/>
                    <a:pt x="0" y="68"/>
                  </a:cubicBezTo>
                  <a:cubicBezTo>
                    <a:pt x="0" y="106"/>
                    <a:pt x="30" y="136"/>
                    <a:pt x="68" y="136"/>
                  </a:cubicBezTo>
                  <a:cubicBezTo>
                    <a:pt x="106" y="136"/>
                    <a:pt x="136" y="106"/>
                    <a:pt x="136" y="68"/>
                  </a:cubicBezTo>
                  <a:cubicBezTo>
                    <a:pt x="136" y="30"/>
                    <a:pt x="106" y="0"/>
                    <a:pt x="68" y="0"/>
                  </a:cubicBezTo>
                  <a:close/>
                  <a:moveTo>
                    <a:pt x="68" y="108"/>
                  </a:moveTo>
                  <a:cubicBezTo>
                    <a:pt x="46" y="108"/>
                    <a:pt x="28" y="90"/>
                    <a:pt x="28" y="68"/>
                  </a:cubicBezTo>
                  <a:cubicBezTo>
                    <a:pt x="28" y="46"/>
                    <a:pt x="46" y="28"/>
                    <a:pt x="68" y="28"/>
                  </a:cubicBezTo>
                  <a:cubicBezTo>
                    <a:pt x="90" y="28"/>
                    <a:pt x="108" y="46"/>
                    <a:pt x="108" y="68"/>
                  </a:cubicBezTo>
                  <a:cubicBezTo>
                    <a:pt x="108" y="90"/>
                    <a:pt x="90" y="108"/>
                    <a:pt x="68" y="1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4" name="Oval 176">
              <a:extLst>
                <a:ext uri="{FF2B5EF4-FFF2-40B4-BE49-F238E27FC236}">
                  <a16:creationId xmlns:a16="http://schemas.microsoft.com/office/drawing/2014/main" id="{BA8CDE01-3566-41FC-AEDB-2A1344BCF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719" y="4989941"/>
              <a:ext cx="202024" cy="21189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5" name="Freeform 177">
              <a:extLst>
                <a:ext uri="{FF2B5EF4-FFF2-40B4-BE49-F238E27FC236}">
                  <a16:creationId xmlns:a16="http://schemas.microsoft.com/office/drawing/2014/main" id="{D44D0D01-9F75-4924-896B-2B40690EC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5209" y="4966655"/>
              <a:ext cx="67342" cy="58214"/>
            </a:xfrm>
            <a:custGeom>
              <a:avLst/>
              <a:gdLst>
                <a:gd name="T0" fmla="*/ 12 w 33"/>
                <a:gd name="T1" fmla="*/ 29 h 29"/>
                <a:gd name="T2" fmla="*/ 0 w 33"/>
                <a:gd name="T3" fmla="*/ 2 h 29"/>
                <a:gd name="T4" fmla="*/ 18 w 33"/>
                <a:gd name="T5" fmla="*/ 24 h 29"/>
                <a:gd name="T6" fmla="*/ 15 w 33"/>
                <a:gd name="T7" fmla="*/ 0 h 29"/>
                <a:gd name="T8" fmla="*/ 25 w 33"/>
                <a:gd name="T9" fmla="*/ 20 h 29"/>
                <a:gd name="T10" fmla="*/ 32 w 33"/>
                <a:gd name="T11" fmla="*/ 1 h 29"/>
                <a:gd name="T12" fmla="*/ 33 w 33"/>
                <a:gd name="T13" fmla="*/ 21 h 29"/>
                <a:gd name="T14" fmla="*/ 12 w 33"/>
                <a:gd name="T1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29">
                  <a:moveTo>
                    <a:pt x="12" y="29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6" y="10"/>
                    <a:pt x="12" y="17"/>
                    <a:pt x="18" y="24"/>
                  </a:cubicBezTo>
                  <a:cubicBezTo>
                    <a:pt x="17" y="16"/>
                    <a:pt x="16" y="8"/>
                    <a:pt x="15" y="0"/>
                  </a:cubicBezTo>
                  <a:cubicBezTo>
                    <a:pt x="18" y="7"/>
                    <a:pt x="22" y="13"/>
                    <a:pt x="25" y="20"/>
                  </a:cubicBezTo>
                  <a:cubicBezTo>
                    <a:pt x="27" y="13"/>
                    <a:pt x="30" y="7"/>
                    <a:pt x="32" y="1"/>
                  </a:cubicBezTo>
                  <a:cubicBezTo>
                    <a:pt x="32" y="7"/>
                    <a:pt x="33" y="21"/>
                    <a:pt x="33" y="21"/>
                  </a:cubicBezTo>
                  <a:lnTo>
                    <a:pt x="12" y="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86" name="CaixaDeTexto 185">
            <a:extLst>
              <a:ext uri="{FF2B5EF4-FFF2-40B4-BE49-F238E27FC236}">
                <a16:creationId xmlns:a16="http://schemas.microsoft.com/office/drawing/2014/main" id="{9BF85C15-FB98-4DDC-8548-CBE244804469}"/>
              </a:ext>
            </a:extLst>
          </p:cNvPr>
          <p:cNvSpPr txBox="1"/>
          <p:nvPr/>
        </p:nvSpPr>
        <p:spPr>
          <a:xfrm>
            <a:off x="8530309" y="5038047"/>
            <a:ext cx="201150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Bebês prematuros</a:t>
            </a:r>
          </a:p>
        </p:txBody>
      </p:sp>
      <p:sp>
        <p:nvSpPr>
          <p:cNvPr id="187" name="CaixaDeTexto 186">
            <a:extLst>
              <a:ext uri="{FF2B5EF4-FFF2-40B4-BE49-F238E27FC236}">
                <a16:creationId xmlns:a16="http://schemas.microsoft.com/office/drawing/2014/main" id="{2BA7829A-B981-4C4B-896A-8498B0EBA9BF}"/>
              </a:ext>
            </a:extLst>
          </p:cNvPr>
          <p:cNvSpPr txBox="1"/>
          <p:nvPr/>
        </p:nvSpPr>
        <p:spPr>
          <a:xfrm>
            <a:off x="10665461" y="4991718"/>
            <a:ext cx="101386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25-55%</a:t>
            </a:r>
          </a:p>
        </p:txBody>
      </p:sp>
      <p:sp>
        <p:nvSpPr>
          <p:cNvPr id="188" name="CaixaDeTexto 187">
            <a:extLst>
              <a:ext uri="{FF2B5EF4-FFF2-40B4-BE49-F238E27FC236}">
                <a16:creationId xmlns:a16="http://schemas.microsoft.com/office/drawing/2014/main" id="{D02CDBAD-AFCA-461E-B9EB-86D7D5D151AD}"/>
              </a:ext>
            </a:extLst>
          </p:cNvPr>
          <p:cNvSpPr txBox="1"/>
          <p:nvPr/>
        </p:nvSpPr>
        <p:spPr>
          <a:xfrm>
            <a:off x="10876194" y="5460526"/>
            <a:ext cx="76586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60%</a:t>
            </a:r>
          </a:p>
        </p:txBody>
      </p:sp>
      <p:sp>
        <p:nvSpPr>
          <p:cNvPr id="189" name="CaixaDeTexto 188">
            <a:extLst>
              <a:ext uri="{FF2B5EF4-FFF2-40B4-BE49-F238E27FC236}">
                <a16:creationId xmlns:a16="http://schemas.microsoft.com/office/drawing/2014/main" id="{3AE67CF9-87FD-452D-9A62-0C956517637B}"/>
              </a:ext>
            </a:extLst>
          </p:cNvPr>
          <p:cNvSpPr txBox="1"/>
          <p:nvPr/>
        </p:nvSpPr>
        <p:spPr>
          <a:xfrm>
            <a:off x="10925493" y="5920521"/>
            <a:ext cx="76586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190" name="CaixaDeTexto 189">
            <a:extLst>
              <a:ext uri="{FF2B5EF4-FFF2-40B4-BE49-F238E27FC236}">
                <a16:creationId xmlns:a16="http://schemas.microsoft.com/office/drawing/2014/main" id="{C14E9F06-59F7-4A95-958A-AE3764B6DA0E}"/>
              </a:ext>
            </a:extLst>
          </p:cNvPr>
          <p:cNvSpPr txBox="1"/>
          <p:nvPr/>
        </p:nvSpPr>
        <p:spPr>
          <a:xfrm>
            <a:off x="10907874" y="6237038"/>
            <a:ext cx="76586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</a:rPr>
              <a:t>84%</a:t>
            </a:r>
          </a:p>
        </p:txBody>
      </p:sp>
      <p:grpSp>
        <p:nvGrpSpPr>
          <p:cNvPr id="191" name="Group 82">
            <a:extLst>
              <a:ext uri="{FF2B5EF4-FFF2-40B4-BE49-F238E27FC236}">
                <a16:creationId xmlns:a16="http://schemas.microsoft.com/office/drawing/2014/main" id="{07ED4D01-3A9F-4C0C-BAF3-D272AD7C0EA3}"/>
              </a:ext>
            </a:extLst>
          </p:cNvPr>
          <p:cNvGrpSpPr/>
          <p:nvPr/>
        </p:nvGrpSpPr>
        <p:grpSpPr>
          <a:xfrm rot="20481358">
            <a:off x="8807479" y="1090528"/>
            <a:ext cx="347850" cy="332974"/>
            <a:chOff x="3665538" y="1665288"/>
            <a:chExt cx="3702050" cy="2944812"/>
          </a:xfrm>
          <a:solidFill>
            <a:schemeClr val="bg1"/>
          </a:solidFill>
        </p:grpSpPr>
        <p:sp>
          <p:nvSpPr>
            <p:cNvPr id="192" name="Freeform 46">
              <a:extLst>
                <a:ext uri="{FF2B5EF4-FFF2-40B4-BE49-F238E27FC236}">
                  <a16:creationId xmlns:a16="http://schemas.microsoft.com/office/drawing/2014/main" id="{B76FE078-6CC8-4A97-90B1-DA1CCF434B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2613" y="3819525"/>
              <a:ext cx="1006475" cy="790575"/>
            </a:xfrm>
            <a:custGeom>
              <a:avLst/>
              <a:gdLst>
                <a:gd name="T0" fmla="*/ 404 w 806"/>
                <a:gd name="T1" fmla="*/ 628 h 628"/>
                <a:gd name="T2" fmla="*/ 285 w 806"/>
                <a:gd name="T3" fmla="*/ 538 h 628"/>
                <a:gd name="T4" fmla="*/ 13 w 806"/>
                <a:gd name="T5" fmla="*/ 154 h 628"/>
                <a:gd name="T6" fmla="*/ 0 w 806"/>
                <a:gd name="T7" fmla="*/ 135 h 628"/>
                <a:gd name="T8" fmla="*/ 77 w 806"/>
                <a:gd name="T9" fmla="*/ 111 h 628"/>
                <a:gd name="T10" fmla="*/ 410 w 806"/>
                <a:gd name="T11" fmla="*/ 5 h 628"/>
                <a:gd name="T12" fmla="*/ 442 w 806"/>
                <a:gd name="T13" fmla="*/ 15 h 628"/>
                <a:gd name="T14" fmla="*/ 620 w 806"/>
                <a:gd name="T15" fmla="*/ 279 h 628"/>
                <a:gd name="T16" fmla="*/ 756 w 806"/>
                <a:gd name="T17" fmla="*/ 389 h 628"/>
                <a:gd name="T18" fmla="*/ 804 w 806"/>
                <a:gd name="T19" fmla="*/ 464 h 628"/>
                <a:gd name="T20" fmla="*/ 750 w 806"/>
                <a:gd name="T21" fmla="*/ 530 h 628"/>
                <a:gd name="T22" fmla="*/ 465 w 806"/>
                <a:gd name="T23" fmla="*/ 620 h 628"/>
                <a:gd name="T24" fmla="*/ 436 w 806"/>
                <a:gd name="T25" fmla="*/ 628 h 628"/>
                <a:gd name="T26" fmla="*/ 404 w 806"/>
                <a:gd name="T27" fmla="*/ 628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6" h="628">
                  <a:moveTo>
                    <a:pt x="404" y="628"/>
                  </a:moveTo>
                  <a:cubicBezTo>
                    <a:pt x="349" y="618"/>
                    <a:pt x="316" y="582"/>
                    <a:pt x="285" y="538"/>
                  </a:cubicBezTo>
                  <a:cubicBezTo>
                    <a:pt x="196" y="409"/>
                    <a:pt x="104" y="282"/>
                    <a:pt x="13" y="154"/>
                  </a:cubicBezTo>
                  <a:cubicBezTo>
                    <a:pt x="9" y="148"/>
                    <a:pt x="5" y="143"/>
                    <a:pt x="0" y="135"/>
                  </a:cubicBezTo>
                  <a:cubicBezTo>
                    <a:pt x="27" y="126"/>
                    <a:pt x="52" y="119"/>
                    <a:pt x="77" y="111"/>
                  </a:cubicBezTo>
                  <a:cubicBezTo>
                    <a:pt x="188" y="75"/>
                    <a:pt x="299" y="41"/>
                    <a:pt x="410" y="5"/>
                  </a:cubicBezTo>
                  <a:cubicBezTo>
                    <a:pt x="425" y="0"/>
                    <a:pt x="433" y="2"/>
                    <a:pt x="442" y="15"/>
                  </a:cubicBezTo>
                  <a:cubicBezTo>
                    <a:pt x="501" y="104"/>
                    <a:pt x="561" y="191"/>
                    <a:pt x="620" y="279"/>
                  </a:cubicBezTo>
                  <a:cubicBezTo>
                    <a:pt x="654" y="329"/>
                    <a:pt x="699" y="366"/>
                    <a:pt x="756" y="389"/>
                  </a:cubicBezTo>
                  <a:cubicBezTo>
                    <a:pt x="790" y="403"/>
                    <a:pt x="806" y="428"/>
                    <a:pt x="804" y="464"/>
                  </a:cubicBezTo>
                  <a:cubicBezTo>
                    <a:pt x="803" y="495"/>
                    <a:pt x="783" y="519"/>
                    <a:pt x="750" y="530"/>
                  </a:cubicBezTo>
                  <a:cubicBezTo>
                    <a:pt x="655" y="560"/>
                    <a:pt x="560" y="590"/>
                    <a:pt x="465" y="620"/>
                  </a:cubicBezTo>
                  <a:cubicBezTo>
                    <a:pt x="455" y="623"/>
                    <a:pt x="446" y="625"/>
                    <a:pt x="436" y="628"/>
                  </a:cubicBezTo>
                  <a:cubicBezTo>
                    <a:pt x="425" y="628"/>
                    <a:pt x="415" y="628"/>
                    <a:pt x="404" y="6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47">
              <a:extLst>
                <a:ext uri="{FF2B5EF4-FFF2-40B4-BE49-F238E27FC236}">
                  <a16:creationId xmlns:a16="http://schemas.microsoft.com/office/drawing/2014/main" id="{939ED68B-4825-4E4F-A03F-6A0DB6680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0750" y="1665288"/>
              <a:ext cx="1763713" cy="2030412"/>
            </a:xfrm>
            <a:custGeom>
              <a:avLst/>
              <a:gdLst>
                <a:gd name="T0" fmla="*/ 0 w 1413"/>
                <a:gd name="T1" fmla="*/ 723 h 1613"/>
                <a:gd name="T2" fmla="*/ 906 w 1413"/>
                <a:gd name="T3" fmla="*/ 0 h 1613"/>
                <a:gd name="T4" fmla="*/ 1413 w 1413"/>
                <a:gd name="T5" fmla="*/ 1613 h 1613"/>
                <a:gd name="T6" fmla="*/ 257 w 1413"/>
                <a:gd name="T7" fmla="*/ 1540 h 1613"/>
                <a:gd name="T8" fmla="*/ 0 w 1413"/>
                <a:gd name="T9" fmla="*/ 723 h 1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3" h="1613">
                  <a:moveTo>
                    <a:pt x="0" y="723"/>
                  </a:moveTo>
                  <a:cubicBezTo>
                    <a:pt x="359" y="555"/>
                    <a:pt x="648" y="300"/>
                    <a:pt x="906" y="0"/>
                  </a:cubicBezTo>
                  <a:cubicBezTo>
                    <a:pt x="1075" y="539"/>
                    <a:pt x="1244" y="1074"/>
                    <a:pt x="1413" y="1613"/>
                  </a:cubicBezTo>
                  <a:cubicBezTo>
                    <a:pt x="1031" y="1516"/>
                    <a:pt x="648" y="1473"/>
                    <a:pt x="257" y="1540"/>
                  </a:cubicBezTo>
                  <a:cubicBezTo>
                    <a:pt x="171" y="1267"/>
                    <a:pt x="86" y="996"/>
                    <a:pt x="0" y="7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Freeform 48">
              <a:extLst>
                <a:ext uri="{FF2B5EF4-FFF2-40B4-BE49-F238E27FC236}">
                  <a16:creationId xmlns:a16="http://schemas.microsoft.com/office/drawing/2014/main" id="{8585C633-E6F6-4A0C-9B66-FD19D4818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5538" y="2630488"/>
              <a:ext cx="1211263" cy="1266825"/>
            </a:xfrm>
            <a:custGeom>
              <a:avLst/>
              <a:gdLst>
                <a:gd name="T0" fmla="*/ 713 w 970"/>
                <a:gd name="T1" fmla="*/ 0 h 1006"/>
                <a:gd name="T2" fmla="*/ 970 w 970"/>
                <a:gd name="T3" fmla="*/ 817 h 1006"/>
                <a:gd name="T4" fmla="*/ 825 w 970"/>
                <a:gd name="T5" fmla="*/ 862 h 1006"/>
                <a:gd name="T6" fmla="*/ 541 w 970"/>
                <a:gd name="T7" fmla="*/ 948 h 1006"/>
                <a:gd name="T8" fmla="*/ 26 w 970"/>
                <a:gd name="T9" fmla="*/ 587 h 1006"/>
                <a:gd name="T10" fmla="*/ 318 w 970"/>
                <a:gd name="T11" fmla="*/ 125 h 1006"/>
                <a:gd name="T12" fmla="*/ 713 w 970"/>
                <a:gd name="T13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0" h="1006">
                  <a:moveTo>
                    <a:pt x="713" y="0"/>
                  </a:moveTo>
                  <a:cubicBezTo>
                    <a:pt x="799" y="274"/>
                    <a:pt x="884" y="544"/>
                    <a:pt x="970" y="817"/>
                  </a:cubicBezTo>
                  <a:cubicBezTo>
                    <a:pt x="920" y="832"/>
                    <a:pt x="873" y="847"/>
                    <a:pt x="825" y="862"/>
                  </a:cubicBezTo>
                  <a:cubicBezTo>
                    <a:pt x="731" y="891"/>
                    <a:pt x="638" y="926"/>
                    <a:pt x="541" y="948"/>
                  </a:cubicBezTo>
                  <a:cubicBezTo>
                    <a:pt x="297" y="1006"/>
                    <a:pt x="58" y="835"/>
                    <a:pt x="26" y="587"/>
                  </a:cubicBezTo>
                  <a:cubicBezTo>
                    <a:pt x="0" y="381"/>
                    <a:pt x="121" y="190"/>
                    <a:pt x="318" y="125"/>
                  </a:cubicBezTo>
                  <a:cubicBezTo>
                    <a:pt x="449" y="83"/>
                    <a:pt x="580" y="42"/>
                    <a:pt x="7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Freeform 49">
              <a:extLst>
                <a:ext uri="{FF2B5EF4-FFF2-40B4-BE49-F238E27FC236}">
                  <a16:creationId xmlns:a16="http://schemas.microsoft.com/office/drawing/2014/main" id="{EDB4E403-5142-4148-ACDE-35BF6DCA3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1125" y="1676400"/>
              <a:ext cx="906463" cy="1601787"/>
            </a:xfrm>
            <a:custGeom>
              <a:avLst/>
              <a:gdLst>
                <a:gd name="T0" fmla="*/ 487 w 726"/>
                <a:gd name="T1" fmla="*/ 1272 h 1272"/>
                <a:gd name="T2" fmla="*/ 322 w 726"/>
                <a:gd name="T3" fmla="*/ 1185 h 1272"/>
                <a:gd name="T4" fmla="*/ 371 w 726"/>
                <a:gd name="T5" fmla="*/ 609 h 1272"/>
                <a:gd name="T6" fmla="*/ 0 w 726"/>
                <a:gd name="T7" fmla="*/ 166 h 1272"/>
                <a:gd name="T8" fmla="*/ 87 w 726"/>
                <a:gd name="T9" fmla="*/ 0 h 1272"/>
                <a:gd name="T10" fmla="*/ 487 w 726"/>
                <a:gd name="T11" fmla="*/ 1272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6" h="1272">
                  <a:moveTo>
                    <a:pt x="487" y="1272"/>
                  </a:moveTo>
                  <a:cubicBezTo>
                    <a:pt x="432" y="1243"/>
                    <a:pt x="378" y="1215"/>
                    <a:pt x="322" y="1185"/>
                  </a:cubicBezTo>
                  <a:cubicBezTo>
                    <a:pt x="414" y="999"/>
                    <a:pt x="434" y="807"/>
                    <a:pt x="371" y="609"/>
                  </a:cubicBezTo>
                  <a:cubicBezTo>
                    <a:pt x="309" y="412"/>
                    <a:pt x="183" y="266"/>
                    <a:pt x="0" y="166"/>
                  </a:cubicBezTo>
                  <a:cubicBezTo>
                    <a:pt x="29" y="110"/>
                    <a:pt x="58" y="55"/>
                    <a:pt x="87" y="0"/>
                  </a:cubicBezTo>
                  <a:cubicBezTo>
                    <a:pt x="559" y="240"/>
                    <a:pt x="726" y="828"/>
                    <a:pt x="487" y="12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Freeform 50">
              <a:extLst>
                <a:ext uri="{FF2B5EF4-FFF2-40B4-BE49-F238E27FC236}">
                  <a16:creationId xmlns:a16="http://schemas.microsoft.com/office/drawing/2014/main" id="{D24F4BE1-A02B-44CB-A6D2-759AD6016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6975" y="2039938"/>
              <a:ext cx="639763" cy="1049337"/>
            </a:xfrm>
            <a:custGeom>
              <a:avLst/>
              <a:gdLst>
                <a:gd name="T0" fmla="*/ 185 w 513"/>
                <a:gd name="T1" fmla="*/ 748 h 833"/>
                <a:gd name="T2" fmla="*/ 214 w 513"/>
                <a:gd name="T3" fmla="*/ 416 h 833"/>
                <a:gd name="T4" fmla="*/ 0 w 513"/>
                <a:gd name="T5" fmla="*/ 161 h 833"/>
                <a:gd name="T6" fmla="*/ 84 w 513"/>
                <a:gd name="T7" fmla="*/ 0 h 833"/>
                <a:gd name="T8" fmla="*/ 347 w 513"/>
                <a:gd name="T9" fmla="*/ 833 h 833"/>
                <a:gd name="T10" fmla="*/ 185 w 513"/>
                <a:gd name="T11" fmla="*/ 748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3" h="833">
                  <a:moveTo>
                    <a:pt x="185" y="748"/>
                  </a:moveTo>
                  <a:cubicBezTo>
                    <a:pt x="239" y="639"/>
                    <a:pt x="250" y="529"/>
                    <a:pt x="214" y="416"/>
                  </a:cubicBezTo>
                  <a:cubicBezTo>
                    <a:pt x="178" y="303"/>
                    <a:pt x="106" y="219"/>
                    <a:pt x="0" y="161"/>
                  </a:cubicBezTo>
                  <a:cubicBezTo>
                    <a:pt x="29" y="107"/>
                    <a:pt x="56" y="53"/>
                    <a:pt x="84" y="0"/>
                  </a:cubicBezTo>
                  <a:cubicBezTo>
                    <a:pt x="375" y="139"/>
                    <a:pt x="513" y="525"/>
                    <a:pt x="347" y="833"/>
                  </a:cubicBezTo>
                  <a:cubicBezTo>
                    <a:pt x="294" y="805"/>
                    <a:pt x="241" y="777"/>
                    <a:pt x="185" y="7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97" name="CaixaDeTexto 196">
            <a:extLst>
              <a:ext uri="{FF2B5EF4-FFF2-40B4-BE49-F238E27FC236}">
                <a16:creationId xmlns:a16="http://schemas.microsoft.com/office/drawing/2014/main" id="{1C9E7D7C-3593-48FD-A410-85572C124366}"/>
              </a:ext>
            </a:extLst>
          </p:cNvPr>
          <p:cNvSpPr txBox="1"/>
          <p:nvPr/>
        </p:nvSpPr>
        <p:spPr>
          <a:xfrm>
            <a:off x="8541713" y="5343550"/>
            <a:ext cx="19761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Crianças com deficiências do desenvolvimento</a:t>
            </a:r>
          </a:p>
        </p:txBody>
      </p:sp>
      <p:sp>
        <p:nvSpPr>
          <p:cNvPr id="198" name="CaixaDeTexto 197">
            <a:extLst>
              <a:ext uri="{FF2B5EF4-FFF2-40B4-BE49-F238E27FC236}">
                <a16:creationId xmlns:a16="http://schemas.microsoft.com/office/drawing/2014/main" id="{C40A988A-DAFE-407C-94B0-7DA7E5764C0A}"/>
              </a:ext>
            </a:extLst>
          </p:cNvPr>
          <p:cNvSpPr txBox="1"/>
          <p:nvPr/>
        </p:nvSpPr>
        <p:spPr>
          <a:xfrm>
            <a:off x="8550899" y="5885868"/>
            <a:ext cx="212718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Sobreviventes após derrame</a:t>
            </a:r>
          </a:p>
        </p:txBody>
      </p:sp>
      <p:sp>
        <p:nvSpPr>
          <p:cNvPr id="199" name="CaixaDeTexto 198">
            <a:extLst>
              <a:ext uri="{FF2B5EF4-FFF2-40B4-BE49-F238E27FC236}">
                <a16:creationId xmlns:a16="http://schemas.microsoft.com/office/drawing/2014/main" id="{13808467-D4D2-4E02-8B77-79D47ED19830}"/>
              </a:ext>
            </a:extLst>
          </p:cNvPr>
          <p:cNvSpPr txBox="1"/>
          <p:nvPr/>
        </p:nvSpPr>
        <p:spPr>
          <a:xfrm>
            <a:off x="8558856" y="6232611"/>
            <a:ext cx="222816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Pessoas com demência</a:t>
            </a:r>
          </a:p>
        </p:txBody>
      </p:sp>
      <p:cxnSp>
        <p:nvCxnSpPr>
          <p:cNvPr id="200" name="Conector reto 199">
            <a:extLst>
              <a:ext uri="{FF2B5EF4-FFF2-40B4-BE49-F238E27FC236}">
                <a16:creationId xmlns:a16="http://schemas.microsoft.com/office/drawing/2014/main" id="{13952736-BFCE-4F59-B139-613AC24E5FBE}"/>
              </a:ext>
            </a:extLst>
          </p:cNvPr>
          <p:cNvCxnSpPr>
            <a:cxnSpLocks/>
          </p:cNvCxnSpPr>
          <p:nvPr/>
        </p:nvCxnSpPr>
        <p:spPr>
          <a:xfrm flipH="1">
            <a:off x="8519144" y="5824378"/>
            <a:ext cx="1927318" cy="3334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1" name="Conector reto 200">
            <a:extLst>
              <a:ext uri="{FF2B5EF4-FFF2-40B4-BE49-F238E27FC236}">
                <a16:creationId xmlns:a16="http://schemas.microsoft.com/office/drawing/2014/main" id="{51C07F50-F077-43A8-9628-3263D4DE3759}"/>
              </a:ext>
            </a:extLst>
          </p:cNvPr>
          <p:cNvCxnSpPr>
            <a:cxnSpLocks/>
          </p:cNvCxnSpPr>
          <p:nvPr/>
        </p:nvCxnSpPr>
        <p:spPr>
          <a:xfrm flipH="1">
            <a:off x="8543164" y="6202385"/>
            <a:ext cx="1978453" cy="3334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2" name="Conector reto 201">
            <a:extLst>
              <a:ext uri="{FF2B5EF4-FFF2-40B4-BE49-F238E27FC236}">
                <a16:creationId xmlns:a16="http://schemas.microsoft.com/office/drawing/2014/main" id="{A29595BF-863C-4317-A8E9-8B391B513747}"/>
              </a:ext>
            </a:extLst>
          </p:cNvPr>
          <p:cNvCxnSpPr>
            <a:cxnSpLocks/>
          </p:cNvCxnSpPr>
          <p:nvPr/>
        </p:nvCxnSpPr>
        <p:spPr>
          <a:xfrm flipH="1">
            <a:off x="8601730" y="6563197"/>
            <a:ext cx="2127958" cy="1"/>
          </a:xfrm>
          <a:prstGeom prst="line">
            <a:avLst/>
          </a:prstGeom>
          <a:ln w="952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06E88EE0-19C6-497D-84F9-B6B174A7A4DA}"/>
              </a:ext>
            </a:extLst>
          </p:cNvPr>
          <p:cNvSpPr txBox="1"/>
          <p:nvPr/>
        </p:nvSpPr>
        <p:spPr>
          <a:xfrm>
            <a:off x="191527" y="1577502"/>
            <a:ext cx="38625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 Disfagia é a </a:t>
            </a:r>
            <a:r>
              <a:rPr lang="pt-BR" sz="1350" b="1" dirty="0"/>
              <a:t>dificuldade</a:t>
            </a:r>
            <a:r>
              <a:rPr lang="pt-BR" sz="1350" dirty="0"/>
              <a:t> para </a:t>
            </a:r>
            <a:r>
              <a:rPr lang="pt-BR" sz="1350" b="1" dirty="0"/>
              <a:t>engolir</a:t>
            </a:r>
            <a:r>
              <a:rPr lang="pt-BR" sz="1350" dirty="0"/>
              <a:t> os alimentos, líquidos e saliva, e toda alteração que possa ocorrer no caminho do alimento da boca até o estômago.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Essa dificuldade pode </a:t>
            </a:r>
            <a:r>
              <a:rPr lang="pt-BR" sz="1350" b="1" dirty="0"/>
              <a:t>impactar</a:t>
            </a:r>
            <a:r>
              <a:rPr lang="pt-BR" sz="1350" dirty="0"/>
              <a:t> na </a:t>
            </a:r>
            <a:r>
              <a:rPr lang="pt-BR" sz="1350" b="1" dirty="0"/>
              <a:t>nutrição</a:t>
            </a:r>
            <a:r>
              <a:rPr lang="pt-BR" sz="1350" dirty="0"/>
              <a:t>, </a:t>
            </a:r>
            <a:r>
              <a:rPr lang="pt-BR" sz="1350" b="1" dirty="0"/>
              <a:t>hidratação,</a:t>
            </a:r>
            <a:r>
              <a:rPr lang="pt-BR" sz="1350" dirty="0"/>
              <a:t> </a:t>
            </a:r>
            <a:r>
              <a:rPr lang="pt-BR" sz="1350" b="1" dirty="0"/>
              <a:t>segurança</a:t>
            </a:r>
            <a:r>
              <a:rPr lang="pt-BR" sz="1350" dirty="0"/>
              <a:t> na alimentação, qualidade de vida, e aumentar o risco de mortalidade devido as complicações, como a pneumonia aspirativa.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São </a:t>
            </a:r>
            <a:r>
              <a:rPr lang="pt-BR" sz="1350" b="1" dirty="0"/>
              <a:t>fatores de risco </a:t>
            </a:r>
            <a:r>
              <a:rPr lang="pt-BR" sz="1350" dirty="0"/>
              <a:t>para a disfagia: doenças neurológicas, demências, trauma de crânio e câncer, ingestão de drogas e também o processo de envelhecimento.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Bebês e idosos, nos dois lados extremos da vida são os mais afetados, mas não são os únicos!</a:t>
            </a:r>
          </a:p>
          <a:p>
            <a:pPr algn="just"/>
            <a:r>
              <a:rPr lang="pt-BR" sz="1350" b="1" dirty="0"/>
              <a:t>Fique atento:</a:t>
            </a:r>
          </a:p>
        </p:txBody>
      </p:sp>
      <p:sp>
        <p:nvSpPr>
          <p:cNvPr id="204" name="CaixaDeTexto 203">
            <a:extLst>
              <a:ext uri="{FF2B5EF4-FFF2-40B4-BE49-F238E27FC236}">
                <a16:creationId xmlns:a16="http://schemas.microsoft.com/office/drawing/2014/main" id="{99E6A139-EBE2-4A16-B7BD-94363A57522B}"/>
              </a:ext>
            </a:extLst>
          </p:cNvPr>
          <p:cNvSpPr txBox="1"/>
          <p:nvPr/>
        </p:nvSpPr>
        <p:spPr>
          <a:xfrm>
            <a:off x="8187240" y="1639314"/>
            <a:ext cx="38625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 Disfagia é a </a:t>
            </a:r>
            <a:r>
              <a:rPr lang="pt-BR" sz="1350" b="1" dirty="0"/>
              <a:t>dificuldade</a:t>
            </a:r>
            <a:r>
              <a:rPr lang="pt-BR" sz="1350" dirty="0"/>
              <a:t> para </a:t>
            </a:r>
            <a:r>
              <a:rPr lang="pt-BR" sz="1350" b="1" dirty="0"/>
              <a:t>engolir</a:t>
            </a:r>
            <a:r>
              <a:rPr lang="pt-BR" sz="1350" dirty="0"/>
              <a:t> os alimentos, líquidos e saliva, e toda alteração que possa ocorrer no caminho do alimento da boca até o estômago.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Essa dificuldade pode </a:t>
            </a:r>
            <a:r>
              <a:rPr lang="pt-BR" sz="1350" b="1" dirty="0"/>
              <a:t>impactar</a:t>
            </a:r>
            <a:r>
              <a:rPr lang="pt-BR" sz="1350" dirty="0"/>
              <a:t> na </a:t>
            </a:r>
            <a:r>
              <a:rPr lang="pt-BR" sz="1350" b="1" dirty="0"/>
              <a:t>nutrição</a:t>
            </a:r>
            <a:r>
              <a:rPr lang="pt-BR" sz="1350" dirty="0"/>
              <a:t>, </a:t>
            </a:r>
            <a:r>
              <a:rPr lang="pt-BR" sz="1350" b="1" dirty="0"/>
              <a:t>hidratação, segurança </a:t>
            </a:r>
            <a:r>
              <a:rPr lang="pt-BR" sz="1350" dirty="0"/>
              <a:t>na alimentação, qualidade de vida, e aumentar o risco de mortalidade devido as complicações, como a pneumonia aspirativa.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São </a:t>
            </a:r>
            <a:r>
              <a:rPr lang="pt-BR" sz="1350" b="1" dirty="0"/>
              <a:t>fatores de risco </a:t>
            </a:r>
            <a:r>
              <a:rPr lang="pt-BR" sz="1350" dirty="0"/>
              <a:t>para a disfagia: doenças neurológicas, demências, trauma de crânio e câncer, ingestão de drogas e também o processo de envelhecimento.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350" dirty="0"/>
              <a:t>Bebês e idosos, nos dois lados extremos da vida são os mais afetados, mas não são os únicos!</a:t>
            </a:r>
          </a:p>
          <a:p>
            <a:pPr algn="just"/>
            <a:r>
              <a:rPr lang="pt-BR" sz="1350" b="1" dirty="0"/>
              <a:t>Fique atento:</a:t>
            </a:r>
          </a:p>
        </p:txBody>
      </p:sp>
      <p:pic>
        <p:nvPicPr>
          <p:cNvPr id="1026" name="Picture 2" descr="Faculdade de CiÃªncias MÃ©dicas da Santa Casa de SÃ£o Paulo">
            <a:extLst>
              <a:ext uri="{FF2B5EF4-FFF2-40B4-BE49-F238E27FC236}">
                <a16:creationId xmlns:a16="http://schemas.microsoft.com/office/drawing/2014/main" id="{2A374CF3-6323-478F-A1F2-C89C99C9B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344" y="40018"/>
            <a:ext cx="1596792" cy="51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" name="Picture 2" descr="Faculdade de CiÃªncias MÃ©dicas da Santa Casa de SÃ£o Paulo">
            <a:extLst>
              <a:ext uri="{FF2B5EF4-FFF2-40B4-BE49-F238E27FC236}">
                <a16:creationId xmlns:a16="http://schemas.microsoft.com/office/drawing/2014/main" id="{C0282919-0F47-4EE8-80CD-4C552FBAD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771" y="22026"/>
            <a:ext cx="1596792" cy="51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" name="Picture 2" descr="Faculdade de CiÃªncias MÃ©dicas da Santa Casa de SÃ£o Paulo">
            <a:extLst>
              <a:ext uri="{FF2B5EF4-FFF2-40B4-BE49-F238E27FC236}">
                <a16:creationId xmlns:a16="http://schemas.microsoft.com/office/drawing/2014/main" id="{97CF458E-8815-4813-B4D7-6A4C70AAB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2290" y="19229"/>
            <a:ext cx="1596792" cy="513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4671A05-FD5A-4DC4-A058-C56298628B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92" y="576655"/>
            <a:ext cx="752350" cy="942132"/>
          </a:xfrm>
          <a:prstGeom prst="rect">
            <a:avLst/>
          </a:prstGeom>
        </p:spPr>
      </p:pic>
      <p:pic>
        <p:nvPicPr>
          <p:cNvPr id="207" name="Imagem 206">
            <a:extLst>
              <a:ext uri="{FF2B5EF4-FFF2-40B4-BE49-F238E27FC236}">
                <a16:creationId xmlns:a16="http://schemas.microsoft.com/office/drawing/2014/main" id="{DB05423F-4162-4863-B397-FD8B3D22FD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9019" y="547128"/>
            <a:ext cx="752350" cy="942132"/>
          </a:xfrm>
          <a:prstGeom prst="rect">
            <a:avLst/>
          </a:prstGeom>
        </p:spPr>
      </p:pic>
      <p:pic>
        <p:nvPicPr>
          <p:cNvPr id="208" name="Imagem 207">
            <a:extLst>
              <a:ext uri="{FF2B5EF4-FFF2-40B4-BE49-F238E27FC236}">
                <a16:creationId xmlns:a16="http://schemas.microsoft.com/office/drawing/2014/main" id="{D19E3929-45F2-40DF-891D-665E2F937C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4032" y="619457"/>
            <a:ext cx="752350" cy="942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58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C27ADB9D-E16E-4014-B0C5-A7B29CE7CF9E}"/>
              </a:ext>
            </a:extLst>
          </p:cNvPr>
          <p:cNvCxnSpPr>
            <a:cxnSpLocks/>
          </p:cNvCxnSpPr>
          <p:nvPr/>
        </p:nvCxnSpPr>
        <p:spPr>
          <a:xfrm>
            <a:off x="412473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607FF079-36AF-4829-9DA9-A75B9772B518}"/>
              </a:ext>
            </a:extLst>
          </p:cNvPr>
          <p:cNvCxnSpPr>
            <a:cxnSpLocks/>
          </p:cNvCxnSpPr>
          <p:nvPr/>
        </p:nvCxnSpPr>
        <p:spPr>
          <a:xfrm>
            <a:off x="8073886" y="-64605"/>
            <a:ext cx="0" cy="6922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6">
            <a:extLst>
              <a:ext uri="{FF2B5EF4-FFF2-40B4-BE49-F238E27FC236}">
                <a16:creationId xmlns:a16="http://schemas.microsoft.com/office/drawing/2014/main" id="{667D6E3F-6D11-43F1-9E3A-2F0524CBA307}"/>
              </a:ext>
            </a:extLst>
          </p:cNvPr>
          <p:cNvSpPr txBox="1"/>
          <p:nvPr/>
        </p:nvSpPr>
        <p:spPr>
          <a:xfrm>
            <a:off x="618574" y="171181"/>
            <a:ext cx="358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ATENÇÃO À </a:t>
            </a:r>
            <a:r>
              <a:rPr lang="en-US" sz="2000" b="1" i="1" dirty="0">
                <a:solidFill>
                  <a:srgbClr val="FF0000"/>
                </a:solidFill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DISFAGIA</a:t>
            </a:r>
            <a:r>
              <a:rPr lang="en-US" sz="2000" b="1" i="1" dirty="0"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! </a:t>
            </a:r>
            <a:endParaRPr kumimoji="0" lang="en-GB" sz="20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/>
              <a:ea typeface="Noto Sans Disp Light" panose="020B0402040504020204" pitchFamily="34"/>
              <a:cs typeface="Noto Sans Disp Light" panose="020B0402040504020204" pitchFamily="34"/>
            </a:endParaRPr>
          </a:p>
        </p:txBody>
      </p:sp>
      <p:sp>
        <p:nvSpPr>
          <p:cNvPr id="88" name="Oval 10">
            <a:extLst>
              <a:ext uri="{FF2B5EF4-FFF2-40B4-BE49-F238E27FC236}">
                <a16:creationId xmlns:a16="http://schemas.microsoft.com/office/drawing/2014/main" id="{63B361A0-E956-4BF1-882E-C2DAABAFE40F}"/>
              </a:ext>
            </a:extLst>
          </p:cNvPr>
          <p:cNvSpPr/>
          <p:nvPr/>
        </p:nvSpPr>
        <p:spPr>
          <a:xfrm>
            <a:off x="1806032" y="609810"/>
            <a:ext cx="701104" cy="673621"/>
          </a:xfrm>
          <a:prstGeom prst="ellipse">
            <a:avLst/>
          </a:prstGeom>
          <a:solidFill>
            <a:srgbClr val="007A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Freeform 5">
            <a:extLst>
              <a:ext uri="{FF2B5EF4-FFF2-40B4-BE49-F238E27FC236}">
                <a16:creationId xmlns:a16="http://schemas.microsoft.com/office/drawing/2014/main" id="{0F6C88FD-DCFC-462D-B8FA-6FA677121274}"/>
              </a:ext>
            </a:extLst>
          </p:cNvPr>
          <p:cNvSpPr>
            <a:spLocks/>
          </p:cNvSpPr>
          <p:nvPr/>
        </p:nvSpPr>
        <p:spPr bwMode="auto">
          <a:xfrm>
            <a:off x="2220423" y="717053"/>
            <a:ext cx="82171" cy="405566"/>
          </a:xfrm>
          <a:custGeom>
            <a:avLst/>
            <a:gdLst>
              <a:gd name="T0" fmla="*/ 1020 w 1032"/>
              <a:gd name="T1" fmla="*/ 1317 h 4515"/>
              <a:gd name="T2" fmla="*/ 989 w 1032"/>
              <a:gd name="T3" fmla="*/ 807 h 4515"/>
              <a:gd name="T4" fmla="*/ 965 w 1032"/>
              <a:gd name="T5" fmla="*/ 509 h 4515"/>
              <a:gd name="T6" fmla="*/ 937 w 1032"/>
              <a:gd name="T7" fmla="*/ 223 h 4515"/>
              <a:gd name="T8" fmla="*/ 914 w 1032"/>
              <a:gd name="T9" fmla="*/ 18 h 4515"/>
              <a:gd name="T10" fmla="*/ 901 w 1032"/>
              <a:gd name="T11" fmla="*/ 2 h 4515"/>
              <a:gd name="T12" fmla="*/ 820 w 1032"/>
              <a:gd name="T13" fmla="*/ 1 h 4515"/>
              <a:gd name="T14" fmla="*/ 820 w 1032"/>
              <a:gd name="T15" fmla="*/ 35 h 4515"/>
              <a:gd name="T16" fmla="*/ 820 w 1032"/>
              <a:gd name="T17" fmla="*/ 1089 h 4515"/>
              <a:gd name="T18" fmla="*/ 819 w 1032"/>
              <a:gd name="T19" fmla="*/ 1119 h 4515"/>
              <a:gd name="T20" fmla="*/ 779 w 1032"/>
              <a:gd name="T21" fmla="*/ 1157 h 4515"/>
              <a:gd name="T22" fmla="*/ 723 w 1032"/>
              <a:gd name="T23" fmla="*/ 1098 h 4515"/>
              <a:gd name="T24" fmla="*/ 700 w 1032"/>
              <a:gd name="T25" fmla="*/ 27 h 4515"/>
              <a:gd name="T26" fmla="*/ 699 w 1032"/>
              <a:gd name="T27" fmla="*/ 1 h 4515"/>
              <a:gd name="T28" fmla="*/ 615 w 1032"/>
              <a:gd name="T29" fmla="*/ 0 h 4515"/>
              <a:gd name="T30" fmla="*/ 584 w 1032"/>
              <a:gd name="T31" fmla="*/ 0 h 4515"/>
              <a:gd name="T32" fmla="*/ 577 w 1032"/>
              <a:gd name="T33" fmla="*/ 398 h 4515"/>
              <a:gd name="T34" fmla="*/ 567 w 1032"/>
              <a:gd name="T35" fmla="*/ 861 h 4515"/>
              <a:gd name="T36" fmla="*/ 561 w 1032"/>
              <a:gd name="T37" fmla="*/ 1109 h 4515"/>
              <a:gd name="T38" fmla="*/ 516 w 1032"/>
              <a:gd name="T39" fmla="*/ 1157 h 4515"/>
              <a:gd name="T40" fmla="*/ 471 w 1032"/>
              <a:gd name="T41" fmla="*/ 1109 h 4515"/>
              <a:gd name="T42" fmla="*/ 466 w 1032"/>
              <a:gd name="T43" fmla="*/ 861 h 4515"/>
              <a:gd name="T44" fmla="*/ 455 w 1032"/>
              <a:gd name="T45" fmla="*/ 398 h 4515"/>
              <a:gd name="T46" fmla="*/ 448 w 1032"/>
              <a:gd name="T47" fmla="*/ 0 h 4515"/>
              <a:gd name="T48" fmla="*/ 417 w 1032"/>
              <a:gd name="T49" fmla="*/ 0 h 4515"/>
              <a:gd name="T50" fmla="*/ 333 w 1032"/>
              <a:gd name="T51" fmla="*/ 1 h 4515"/>
              <a:gd name="T52" fmla="*/ 332 w 1032"/>
              <a:gd name="T53" fmla="*/ 27 h 4515"/>
              <a:gd name="T54" fmla="*/ 310 w 1032"/>
              <a:gd name="T55" fmla="*/ 1098 h 4515"/>
              <a:gd name="T56" fmla="*/ 254 w 1032"/>
              <a:gd name="T57" fmla="*/ 1157 h 4515"/>
              <a:gd name="T58" fmla="*/ 213 w 1032"/>
              <a:gd name="T59" fmla="*/ 1119 h 4515"/>
              <a:gd name="T60" fmla="*/ 213 w 1032"/>
              <a:gd name="T61" fmla="*/ 1089 h 4515"/>
              <a:gd name="T62" fmla="*/ 213 w 1032"/>
              <a:gd name="T63" fmla="*/ 35 h 4515"/>
              <a:gd name="T64" fmla="*/ 213 w 1032"/>
              <a:gd name="T65" fmla="*/ 1 h 4515"/>
              <a:gd name="T66" fmla="*/ 131 w 1032"/>
              <a:gd name="T67" fmla="*/ 2 h 4515"/>
              <a:gd name="T68" fmla="*/ 119 w 1032"/>
              <a:gd name="T69" fmla="*/ 18 h 4515"/>
              <a:gd name="T70" fmla="*/ 96 w 1032"/>
              <a:gd name="T71" fmla="*/ 223 h 4515"/>
              <a:gd name="T72" fmla="*/ 68 w 1032"/>
              <a:gd name="T73" fmla="*/ 509 h 4515"/>
              <a:gd name="T74" fmla="*/ 44 w 1032"/>
              <a:gd name="T75" fmla="*/ 807 h 4515"/>
              <a:gd name="T76" fmla="*/ 12 w 1032"/>
              <a:gd name="T77" fmla="*/ 1317 h 4515"/>
              <a:gd name="T78" fmla="*/ 184 w 1032"/>
              <a:gd name="T79" fmla="*/ 1676 h 4515"/>
              <a:gd name="T80" fmla="*/ 258 w 1032"/>
              <a:gd name="T81" fmla="*/ 1733 h 4515"/>
              <a:gd name="T82" fmla="*/ 318 w 1032"/>
              <a:gd name="T83" fmla="*/ 1839 h 4515"/>
              <a:gd name="T84" fmla="*/ 326 w 1032"/>
              <a:gd name="T85" fmla="*/ 2061 h 4515"/>
              <a:gd name="T86" fmla="*/ 307 w 1032"/>
              <a:gd name="T87" fmla="*/ 3035 h 4515"/>
              <a:gd name="T88" fmla="*/ 293 w 1032"/>
              <a:gd name="T89" fmla="*/ 3730 h 4515"/>
              <a:gd name="T90" fmla="*/ 282 w 1032"/>
              <a:gd name="T91" fmla="*/ 4305 h 4515"/>
              <a:gd name="T92" fmla="*/ 298 w 1032"/>
              <a:gd name="T93" fmla="*/ 4414 h 4515"/>
              <a:gd name="T94" fmla="*/ 402 w 1032"/>
              <a:gd name="T95" fmla="*/ 4503 h 4515"/>
              <a:gd name="T96" fmla="*/ 516 w 1032"/>
              <a:gd name="T97" fmla="*/ 4515 h 4515"/>
              <a:gd name="T98" fmla="*/ 630 w 1032"/>
              <a:gd name="T99" fmla="*/ 4503 h 4515"/>
              <a:gd name="T100" fmla="*/ 735 w 1032"/>
              <a:gd name="T101" fmla="*/ 4414 h 4515"/>
              <a:gd name="T102" fmla="*/ 750 w 1032"/>
              <a:gd name="T103" fmla="*/ 4305 h 4515"/>
              <a:gd name="T104" fmla="*/ 739 w 1032"/>
              <a:gd name="T105" fmla="*/ 3730 h 4515"/>
              <a:gd name="T106" fmla="*/ 725 w 1032"/>
              <a:gd name="T107" fmla="*/ 3035 h 4515"/>
              <a:gd name="T108" fmla="*/ 706 w 1032"/>
              <a:gd name="T109" fmla="*/ 2061 h 4515"/>
              <a:gd name="T110" fmla="*/ 715 w 1032"/>
              <a:gd name="T111" fmla="*/ 1839 h 4515"/>
              <a:gd name="T112" fmla="*/ 774 w 1032"/>
              <a:gd name="T113" fmla="*/ 1733 h 4515"/>
              <a:gd name="T114" fmla="*/ 848 w 1032"/>
              <a:gd name="T115" fmla="*/ 1676 h 4515"/>
              <a:gd name="T116" fmla="*/ 1020 w 1032"/>
              <a:gd name="T117" fmla="*/ 1317 h 4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032" h="4515">
                <a:moveTo>
                  <a:pt x="1020" y="1317"/>
                </a:moveTo>
                <a:cubicBezTo>
                  <a:pt x="1007" y="1147"/>
                  <a:pt x="1000" y="977"/>
                  <a:pt x="989" y="807"/>
                </a:cubicBezTo>
                <a:cubicBezTo>
                  <a:pt x="982" y="708"/>
                  <a:pt x="974" y="608"/>
                  <a:pt x="965" y="509"/>
                </a:cubicBezTo>
                <a:cubicBezTo>
                  <a:pt x="956" y="413"/>
                  <a:pt x="946" y="318"/>
                  <a:pt x="937" y="223"/>
                </a:cubicBezTo>
                <a:cubicBezTo>
                  <a:pt x="930" y="155"/>
                  <a:pt x="922" y="86"/>
                  <a:pt x="914" y="18"/>
                </a:cubicBezTo>
                <a:cubicBezTo>
                  <a:pt x="913" y="12"/>
                  <a:pt x="906" y="2"/>
                  <a:pt x="901" y="2"/>
                </a:cubicBezTo>
                <a:cubicBezTo>
                  <a:pt x="875" y="0"/>
                  <a:pt x="849" y="1"/>
                  <a:pt x="820" y="1"/>
                </a:cubicBezTo>
                <a:cubicBezTo>
                  <a:pt x="820" y="16"/>
                  <a:pt x="820" y="26"/>
                  <a:pt x="820" y="35"/>
                </a:cubicBezTo>
                <a:cubicBezTo>
                  <a:pt x="820" y="387"/>
                  <a:pt x="820" y="738"/>
                  <a:pt x="820" y="1089"/>
                </a:cubicBezTo>
                <a:cubicBezTo>
                  <a:pt x="820" y="1099"/>
                  <a:pt x="820" y="1109"/>
                  <a:pt x="819" y="1119"/>
                </a:cubicBezTo>
                <a:cubicBezTo>
                  <a:pt x="817" y="1141"/>
                  <a:pt x="802" y="1156"/>
                  <a:pt x="779" y="1157"/>
                </a:cubicBezTo>
                <a:cubicBezTo>
                  <a:pt x="739" y="1159"/>
                  <a:pt x="723" y="1144"/>
                  <a:pt x="723" y="1098"/>
                </a:cubicBezTo>
                <a:cubicBezTo>
                  <a:pt x="715" y="741"/>
                  <a:pt x="707" y="384"/>
                  <a:pt x="700" y="27"/>
                </a:cubicBezTo>
                <a:cubicBezTo>
                  <a:pt x="700" y="19"/>
                  <a:pt x="699" y="1"/>
                  <a:pt x="699" y="1"/>
                </a:cubicBezTo>
                <a:cubicBezTo>
                  <a:pt x="615" y="0"/>
                  <a:pt x="615" y="0"/>
                  <a:pt x="615" y="0"/>
                </a:cubicBezTo>
                <a:cubicBezTo>
                  <a:pt x="584" y="0"/>
                  <a:pt x="584" y="0"/>
                  <a:pt x="584" y="0"/>
                </a:cubicBezTo>
                <a:cubicBezTo>
                  <a:pt x="584" y="0"/>
                  <a:pt x="580" y="275"/>
                  <a:pt x="577" y="398"/>
                </a:cubicBezTo>
                <a:cubicBezTo>
                  <a:pt x="574" y="552"/>
                  <a:pt x="570" y="706"/>
                  <a:pt x="567" y="861"/>
                </a:cubicBezTo>
                <a:cubicBezTo>
                  <a:pt x="565" y="944"/>
                  <a:pt x="564" y="1026"/>
                  <a:pt x="561" y="1109"/>
                </a:cubicBezTo>
                <a:cubicBezTo>
                  <a:pt x="560" y="1142"/>
                  <a:pt x="546" y="1156"/>
                  <a:pt x="516" y="1157"/>
                </a:cubicBezTo>
                <a:cubicBezTo>
                  <a:pt x="486" y="1156"/>
                  <a:pt x="472" y="1142"/>
                  <a:pt x="471" y="1109"/>
                </a:cubicBezTo>
                <a:cubicBezTo>
                  <a:pt x="469" y="1026"/>
                  <a:pt x="467" y="944"/>
                  <a:pt x="466" y="861"/>
                </a:cubicBezTo>
                <a:cubicBezTo>
                  <a:pt x="462" y="706"/>
                  <a:pt x="458" y="552"/>
                  <a:pt x="455" y="398"/>
                </a:cubicBezTo>
                <a:cubicBezTo>
                  <a:pt x="452" y="275"/>
                  <a:pt x="448" y="0"/>
                  <a:pt x="448" y="0"/>
                </a:cubicBezTo>
                <a:cubicBezTo>
                  <a:pt x="417" y="0"/>
                  <a:pt x="417" y="0"/>
                  <a:pt x="417" y="0"/>
                </a:cubicBezTo>
                <a:cubicBezTo>
                  <a:pt x="333" y="1"/>
                  <a:pt x="333" y="1"/>
                  <a:pt x="333" y="1"/>
                </a:cubicBezTo>
                <a:cubicBezTo>
                  <a:pt x="333" y="1"/>
                  <a:pt x="332" y="19"/>
                  <a:pt x="332" y="27"/>
                </a:cubicBezTo>
                <a:cubicBezTo>
                  <a:pt x="325" y="384"/>
                  <a:pt x="317" y="741"/>
                  <a:pt x="310" y="1098"/>
                </a:cubicBezTo>
                <a:cubicBezTo>
                  <a:pt x="309" y="1144"/>
                  <a:pt x="294" y="1159"/>
                  <a:pt x="254" y="1157"/>
                </a:cubicBezTo>
                <a:cubicBezTo>
                  <a:pt x="231" y="1156"/>
                  <a:pt x="215" y="1141"/>
                  <a:pt x="213" y="1119"/>
                </a:cubicBezTo>
                <a:cubicBezTo>
                  <a:pt x="212" y="1109"/>
                  <a:pt x="213" y="1099"/>
                  <a:pt x="213" y="1089"/>
                </a:cubicBezTo>
                <a:cubicBezTo>
                  <a:pt x="213" y="738"/>
                  <a:pt x="213" y="387"/>
                  <a:pt x="213" y="35"/>
                </a:cubicBezTo>
                <a:cubicBezTo>
                  <a:pt x="213" y="26"/>
                  <a:pt x="213" y="16"/>
                  <a:pt x="213" y="1"/>
                </a:cubicBezTo>
                <a:cubicBezTo>
                  <a:pt x="184" y="1"/>
                  <a:pt x="157" y="0"/>
                  <a:pt x="131" y="2"/>
                </a:cubicBezTo>
                <a:cubicBezTo>
                  <a:pt x="127" y="2"/>
                  <a:pt x="119" y="12"/>
                  <a:pt x="119" y="18"/>
                </a:cubicBezTo>
                <a:cubicBezTo>
                  <a:pt x="110" y="86"/>
                  <a:pt x="103" y="155"/>
                  <a:pt x="96" y="223"/>
                </a:cubicBezTo>
                <a:cubicBezTo>
                  <a:pt x="86" y="318"/>
                  <a:pt x="76" y="413"/>
                  <a:pt x="68" y="509"/>
                </a:cubicBezTo>
                <a:cubicBezTo>
                  <a:pt x="59" y="608"/>
                  <a:pt x="50" y="708"/>
                  <a:pt x="44" y="807"/>
                </a:cubicBezTo>
                <a:cubicBezTo>
                  <a:pt x="32" y="977"/>
                  <a:pt x="25" y="1147"/>
                  <a:pt x="12" y="1317"/>
                </a:cubicBezTo>
                <a:cubicBezTo>
                  <a:pt x="0" y="1471"/>
                  <a:pt x="69" y="1584"/>
                  <a:pt x="184" y="1676"/>
                </a:cubicBezTo>
                <a:cubicBezTo>
                  <a:pt x="209" y="1695"/>
                  <a:pt x="232" y="1716"/>
                  <a:pt x="258" y="1733"/>
                </a:cubicBezTo>
                <a:cubicBezTo>
                  <a:pt x="296" y="1759"/>
                  <a:pt x="315" y="1796"/>
                  <a:pt x="318" y="1839"/>
                </a:cubicBezTo>
                <a:cubicBezTo>
                  <a:pt x="323" y="1913"/>
                  <a:pt x="327" y="1987"/>
                  <a:pt x="326" y="2061"/>
                </a:cubicBezTo>
                <a:cubicBezTo>
                  <a:pt x="321" y="2386"/>
                  <a:pt x="313" y="2710"/>
                  <a:pt x="307" y="3035"/>
                </a:cubicBezTo>
                <a:cubicBezTo>
                  <a:pt x="302" y="3267"/>
                  <a:pt x="298" y="3498"/>
                  <a:pt x="293" y="3730"/>
                </a:cubicBezTo>
                <a:cubicBezTo>
                  <a:pt x="289" y="3921"/>
                  <a:pt x="284" y="4113"/>
                  <a:pt x="282" y="4305"/>
                </a:cubicBezTo>
                <a:cubicBezTo>
                  <a:pt x="282" y="4341"/>
                  <a:pt x="286" y="4379"/>
                  <a:pt x="298" y="4414"/>
                </a:cubicBezTo>
                <a:cubicBezTo>
                  <a:pt x="313" y="4460"/>
                  <a:pt x="353" y="4493"/>
                  <a:pt x="402" y="4503"/>
                </a:cubicBezTo>
                <a:cubicBezTo>
                  <a:pt x="440" y="4510"/>
                  <a:pt x="478" y="4514"/>
                  <a:pt x="516" y="4515"/>
                </a:cubicBezTo>
                <a:cubicBezTo>
                  <a:pt x="554" y="4514"/>
                  <a:pt x="592" y="4510"/>
                  <a:pt x="630" y="4503"/>
                </a:cubicBezTo>
                <a:cubicBezTo>
                  <a:pt x="679" y="4493"/>
                  <a:pt x="719" y="4460"/>
                  <a:pt x="735" y="4414"/>
                </a:cubicBezTo>
                <a:cubicBezTo>
                  <a:pt x="746" y="4379"/>
                  <a:pt x="750" y="4341"/>
                  <a:pt x="750" y="4305"/>
                </a:cubicBezTo>
                <a:cubicBezTo>
                  <a:pt x="748" y="4113"/>
                  <a:pt x="743" y="3921"/>
                  <a:pt x="739" y="3730"/>
                </a:cubicBezTo>
                <a:cubicBezTo>
                  <a:pt x="735" y="3498"/>
                  <a:pt x="730" y="3267"/>
                  <a:pt x="725" y="3035"/>
                </a:cubicBezTo>
                <a:cubicBezTo>
                  <a:pt x="719" y="2710"/>
                  <a:pt x="711" y="2386"/>
                  <a:pt x="706" y="2061"/>
                </a:cubicBezTo>
                <a:cubicBezTo>
                  <a:pt x="705" y="1987"/>
                  <a:pt x="709" y="1913"/>
                  <a:pt x="715" y="1839"/>
                </a:cubicBezTo>
                <a:cubicBezTo>
                  <a:pt x="718" y="1796"/>
                  <a:pt x="736" y="1759"/>
                  <a:pt x="774" y="1733"/>
                </a:cubicBezTo>
                <a:cubicBezTo>
                  <a:pt x="800" y="1716"/>
                  <a:pt x="824" y="1695"/>
                  <a:pt x="848" y="1676"/>
                </a:cubicBezTo>
                <a:cubicBezTo>
                  <a:pt x="963" y="1584"/>
                  <a:pt x="1032" y="1471"/>
                  <a:pt x="1020" y="131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6">
            <a:extLst>
              <a:ext uri="{FF2B5EF4-FFF2-40B4-BE49-F238E27FC236}">
                <a16:creationId xmlns:a16="http://schemas.microsoft.com/office/drawing/2014/main" id="{2592F0F9-E0D8-4A31-832D-6D367DF1C514}"/>
              </a:ext>
            </a:extLst>
          </p:cNvPr>
          <p:cNvSpPr>
            <a:spLocks/>
          </p:cNvSpPr>
          <p:nvPr/>
        </p:nvSpPr>
        <p:spPr bwMode="auto">
          <a:xfrm>
            <a:off x="1994283" y="717054"/>
            <a:ext cx="113521" cy="405566"/>
          </a:xfrm>
          <a:custGeom>
            <a:avLst/>
            <a:gdLst>
              <a:gd name="T0" fmla="*/ 1321 w 1356"/>
              <a:gd name="T1" fmla="*/ 726 h 4546"/>
              <a:gd name="T2" fmla="*/ 1206 w 1356"/>
              <a:gd name="T3" fmla="*/ 399 h 4546"/>
              <a:gd name="T4" fmla="*/ 864 w 1356"/>
              <a:gd name="T5" fmla="*/ 43 h 4546"/>
              <a:gd name="T6" fmla="*/ 678 w 1356"/>
              <a:gd name="T7" fmla="*/ 0 h 4546"/>
              <a:gd name="T8" fmla="*/ 492 w 1356"/>
              <a:gd name="T9" fmla="*/ 43 h 4546"/>
              <a:gd name="T10" fmla="*/ 150 w 1356"/>
              <a:gd name="T11" fmla="*/ 399 h 4546"/>
              <a:gd name="T12" fmla="*/ 35 w 1356"/>
              <a:gd name="T13" fmla="*/ 726 h 4546"/>
              <a:gd name="T14" fmla="*/ 29 w 1356"/>
              <a:gd name="T15" fmla="*/ 1162 h 4546"/>
              <a:gd name="T16" fmla="*/ 134 w 1356"/>
              <a:gd name="T17" fmla="*/ 1468 h 4546"/>
              <a:gd name="T18" fmla="*/ 414 w 1356"/>
              <a:gd name="T19" fmla="*/ 1750 h 4546"/>
              <a:gd name="T20" fmla="*/ 479 w 1356"/>
              <a:gd name="T21" fmla="*/ 1846 h 4546"/>
              <a:gd name="T22" fmla="*/ 483 w 1356"/>
              <a:gd name="T23" fmla="*/ 2225 h 4546"/>
              <a:gd name="T24" fmla="*/ 471 w 1356"/>
              <a:gd name="T25" fmla="*/ 2859 h 4546"/>
              <a:gd name="T26" fmla="*/ 453 w 1356"/>
              <a:gd name="T27" fmla="*/ 3712 h 4546"/>
              <a:gd name="T28" fmla="*/ 441 w 1356"/>
              <a:gd name="T29" fmla="*/ 4341 h 4546"/>
              <a:gd name="T30" fmla="*/ 509 w 1356"/>
              <a:gd name="T31" fmla="*/ 4508 h 4546"/>
              <a:gd name="T32" fmla="*/ 564 w 1356"/>
              <a:gd name="T33" fmla="*/ 4534 h 4546"/>
              <a:gd name="T34" fmla="*/ 678 w 1356"/>
              <a:gd name="T35" fmla="*/ 4546 h 4546"/>
              <a:gd name="T36" fmla="*/ 793 w 1356"/>
              <a:gd name="T37" fmla="*/ 4534 h 4546"/>
              <a:gd name="T38" fmla="*/ 847 w 1356"/>
              <a:gd name="T39" fmla="*/ 4508 h 4546"/>
              <a:gd name="T40" fmla="*/ 915 w 1356"/>
              <a:gd name="T41" fmla="*/ 4341 h 4546"/>
              <a:gd name="T42" fmla="*/ 903 w 1356"/>
              <a:gd name="T43" fmla="*/ 3712 h 4546"/>
              <a:gd name="T44" fmla="*/ 885 w 1356"/>
              <a:gd name="T45" fmla="*/ 2859 h 4546"/>
              <a:gd name="T46" fmla="*/ 873 w 1356"/>
              <a:gd name="T47" fmla="*/ 2225 h 4546"/>
              <a:gd name="T48" fmla="*/ 878 w 1356"/>
              <a:gd name="T49" fmla="*/ 1846 h 4546"/>
              <a:gd name="T50" fmla="*/ 942 w 1356"/>
              <a:gd name="T51" fmla="*/ 1750 h 4546"/>
              <a:gd name="T52" fmla="*/ 1223 w 1356"/>
              <a:gd name="T53" fmla="*/ 1468 h 4546"/>
              <a:gd name="T54" fmla="*/ 1328 w 1356"/>
              <a:gd name="T55" fmla="*/ 1162 h 4546"/>
              <a:gd name="T56" fmla="*/ 1321 w 1356"/>
              <a:gd name="T57" fmla="*/ 726 h 4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356" h="4546">
                <a:moveTo>
                  <a:pt x="1321" y="726"/>
                </a:moveTo>
                <a:cubicBezTo>
                  <a:pt x="1300" y="612"/>
                  <a:pt x="1262" y="502"/>
                  <a:pt x="1206" y="399"/>
                </a:cubicBezTo>
                <a:cubicBezTo>
                  <a:pt x="1125" y="249"/>
                  <a:pt x="1024" y="119"/>
                  <a:pt x="864" y="43"/>
                </a:cubicBezTo>
                <a:cubicBezTo>
                  <a:pt x="802" y="14"/>
                  <a:pt x="740" y="0"/>
                  <a:pt x="678" y="0"/>
                </a:cubicBezTo>
                <a:cubicBezTo>
                  <a:pt x="616" y="0"/>
                  <a:pt x="554" y="14"/>
                  <a:pt x="492" y="43"/>
                </a:cubicBezTo>
                <a:cubicBezTo>
                  <a:pt x="333" y="119"/>
                  <a:pt x="231" y="249"/>
                  <a:pt x="150" y="399"/>
                </a:cubicBezTo>
                <a:cubicBezTo>
                  <a:pt x="94" y="502"/>
                  <a:pt x="57" y="612"/>
                  <a:pt x="35" y="726"/>
                </a:cubicBezTo>
                <a:cubicBezTo>
                  <a:pt x="7" y="871"/>
                  <a:pt x="0" y="1016"/>
                  <a:pt x="29" y="1162"/>
                </a:cubicBezTo>
                <a:cubicBezTo>
                  <a:pt x="49" y="1269"/>
                  <a:pt x="81" y="1372"/>
                  <a:pt x="134" y="1468"/>
                </a:cubicBezTo>
                <a:cubicBezTo>
                  <a:pt x="200" y="1590"/>
                  <a:pt x="289" y="1688"/>
                  <a:pt x="414" y="1750"/>
                </a:cubicBezTo>
                <a:cubicBezTo>
                  <a:pt x="453" y="1770"/>
                  <a:pt x="472" y="1804"/>
                  <a:pt x="479" y="1846"/>
                </a:cubicBezTo>
                <a:cubicBezTo>
                  <a:pt x="497" y="1972"/>
                  <a:pt x="485" y="2099"/>
                  <a:pt x="483" y="2225"/>
                </a:cubicBezTo>
                <a:cubicBezTo>
                  <a:pt x="481" y="2436"/>
                  <a:pt x="475" y="2648"/>
                  <a:pt x="471" y="2859"/>
                </a:cubicBezTo>
                <a:cubicBezTo>
                  <a:pt x="465" y="3143"/>
                  <a:pt x="459" y="3427"/>
                  <a:pt x="453" y="3712"/>
                </a:cubicBezTo>
                <a:cubicBezTo>
                  <a:pt x="449" y="3921"/>
                  <a:pt x="444" y="4131"/>
                  <a:pt x="441" y="4341"/>
                </a:cubicBezTo>
                <a:cubicBezTo>
                  <a:pt x="440" y="4405"/>
                  <a:pt x="454" y="4466"/>
                  <a:pt x="509" y="4508"/>
                </a:cubicBezTo>
                <a:cubicBezTo>
                  <a:pt x="524" y="4520"/>
                  <a:pt x="544" y="4530"/>
                  <a:pt x="564" y="4534"/>
                </a:cubicBezTo>
                <a:cubicBezTo>
                  <a:pt x="602" y="4542"/>
                  <a:pt x="640" y="4546"/>
                  <a:pt x="678" y="4546"/>
                </a:cubicBezTo>
                <a:cubicBezTo>
                  <a:pt x="716" y="4546"/>
                  <a:pt x="755" y="4542"/>
                  <a:pt x="793" y="4534"/>
                </a:cubicBezTo>
                <a:cubicBezTo>
                  <a:pt x="812" y="4530"/>
                  <a:pt x="832" y="4520"/>
                  <a:pt x="847" y="4508"/>
                </a:cubicBezTo>
                <a:cubicBezTo>
                  <a:pt x="902" y="4466"/>
                  <a:pt x="916" y="4405"/>
                  <a:pt x="915" y="4341"/>
                </a:cubicBezTo>
                <a:cubicBezTo>
                  <a:pt x="912" y="4131"/>
                  <a:pt x="907" y="3921"/>
                  <a:pt x="903" y="3712"/>
                </a:cubicBezTo>
                <a:cubicBezTo>
                  <a:pt x="897" y="3427"/>
                  <a:pt x="891" y="3143"/>
                  <a:pt x="885" y="2859"/>
                </a:cubicBezTo>
                <a:cubicBezTo>
                  <a:pt x="881" y="2648"/>
                  <a:pt x="876" y="2436"/>
                  <a:pt x="873" y="2225"/>
                </a:cubicBezTo>
                <a:cubicBezTo>
                  <a:pt x="872" y="2099"/>
                  <a:pt x="859" y="1972"/>
                  <a:pt x="878" y="1846"/>
                </a:cubicBezTo>
                <a:cubicBezTo>
                  <a:pt x="884" y="1804"/>
                  <a:pt x="903" y="1770"/>
                  <a:pt x="942" y="1750"/>
                </a:cubicBezTo>
                <a:cubicBezTo>
                  <a:pt x="1067" y="1688"/>
                  <a:pt x="1157" y="1590"/>
                  <a:pt x="1223" y="1468"/>
                </a:cubicBezTo>
                <a:cubicBezTo>
                  <a:pt x="1275" y="1372"/>
                  <a:pt x="1307" y="1269"/>
                  <a:pt x="1328" y="1162"/>
                </a:cubicBezTo>
                <a:cubicBezTo>
                  <a:pt x="1356" y="1016"/>
                  <a:pt x="1349" y="871"/>
                  <a:pt x="1321" y="72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3" name="Group 2">
            <a:extLst>
              <a:ext uri="{FF2B5EF4-FFF2-40B4-BE49-F238E27FC236}">
                <a16:creationId xmlns:a16="http://schemas.microsoft.com/office/drawing/2014/main" id="{F9FE698A-A77A-40D7-9755-766812A92142}"/>
              </a:ext>
            </a:extLst>
          </p:cNvPr>
          <p:cNvGrpSpPr/>
          <p:nvPr/>
        </p:nvGrpSpPr>
        <p:grpSpPr>
          <a:xfrm>
            <a:off x="278849" y="90518"/>
            <a:ext cx="3431912" cy="1514998"/>
            <a:chOff x="1086483" y="1449026"/>
            <a:chExt cx="9664927" cy="5056619"/>
          </a:xfrm>
        </p:grpSpPr>
        <p:grpSp>
          <p:nvGrpSpPr>
            <p:cNvPr id="74" name="Group 16">
              <a:extLst>
                <a:ext uri="{FF2B5EF4-FFF2-40B4-BE49-F238E27FC236}">
                  <a16:creationId xmlns:a16="http://schemas.microsoft.com/office/drawing/2014/main" id="{DE440959-6968-48F4-B4C5-B23C71967C14}"/>
                </a:ext>
              </a:extLst>
            </p:cNvPr>
            <p:cNvGrpSpPr/>
            <p:nvPr/>
          </p:nvGrpSpPr>
          <p:grpSpPr>
            <a:xfrm>
              <a:off x="1086483" y="1449026"/>
              <a:ext cx="8997314" cy="5056619"/>
              <a:chOff x="-4637687" y="-7406574"/>
              <a:chExt cx="4505287" cy="5548872"/>
            </a:xfrm>
          </p:grpSpPr>
          <p:sp>
            <p:nvSpPr>
              <p:cNvPr id="79" name="Freeform 5">
                <a:extLst>
                  <a:ext uri="{FF2B5EF4-FFF2-40B4-BE49-F238E27FC236}">
                    <a16:creationId xmlns:a16="http://schemas.microsoft.com/office/drawing/2014/main" id="{0BB60B1A-1FB5-4DFD-A32F-7BF7482BE5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637687" y="-4681106"/>
                <a:ext cx="4505287" cy="2823404"/>
              </a:xfrm>
              <a:custGeom>
                <a:avLst/>
                <a:gdLst>
                  <a:gd name="T0" fmla="*/ 885 w 5988"/>
                  <a:gd name="T1" fmla="*/ 0 h 1834"/>
                  <a:gd name="T2" fmla="*/ 889 w 5988"/>
                  <a:gd name="T3" fmla="*/ 1267 h 1834"/>
                  <a:gd name="T4" fmla="*/ 749 w 5988"/>
                  <a:gd name="T5" fmla="*/ 1715 h 1834"/>
                  <a:gd name="T6" fmla="*/ 454 w 5988"/>
                  <a:gd name="T7" fmla="*/ 1831 h 1834"/>
                  <a:gd name="T8" fmla="*/ 94 w 5988"/>
                  <a:gd name="T9" fmla="*/ 1645 h 1834"/>
                  <a:gd name="T10" fmla="*/ 26 w 5988"/>
                  <a:gd name="T11" fmla="*/ 1327 h 1834"/>
                  <a:gd name="T12" fmla="*/ 274 w 5988"/>
                  <a:gd name="T13" fmla="*/ 948 h 1834"/>
                  <a:gd name="T14" fmla="*/ 650 w 5988"/>
                  <a:gd name="T15" fmla="*/ 813 h 1834"/>
                  <a:gd name="T16" fmla="*/ 1295 w 5988"/>
                  <a:gd name="T17" fmla="*/ 898 h 1834"/>
                  <a:gd name="T18" fmla="*/ 1797 w 5988"/>
                  <a:gd name="T19" fmla="*/ 1061 h 1834"/>
                  <a:gd name="T20" fmla="*/ 2556 w 5988"/>
                  <a:gd name="T21" fmla="*/ 1327 h 1834"/>
                  <a:gd name="T22" fmla="*/ 3130 w 5988"/>
                  <a:gd name="T23" fmla="*/ 1511 h 1834"/>
                  <a:gd name="T24" fmla="*/ 5317 w 5988"/>
                  <a:gd name="T25" fmla="*/ 1207 h 1834"/>
                  <a:gd name="T26" fmla="*/ 5988 w 5988"/>
                  <a:gd name="T27" fmla="*/ 407 h 1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988" h="1834">
                    <a:moveTo>
                      <a:pt x="885" y="0"/>
                    </a:moveTo>
                    <a:cubicBezTo>
                      <a:pt x="881" y="652"/>
                      <a:pt x="897" y="989"/>
                      <a:pt x="889" y="1267"/>
                    </a:cubicBezTo>
                    <a:cubicBezTo>
                      <a:pt x="886" y="1370"/>
                      <a:pt x="870" y="1586"/>
                      <a:pt x="749" y="1715"/>
                    </a:cubicBezTo>
                    <a:cubicBezTo>
                      <a:pt x="644" y="1826"/>
                      <a:pt x="512" y="1834"/>
                      <a:pt x="454" y="1831"/>
                    </a:cubicBezTo>
                    <a:cubicBezTo>
                      <a:pt x="391" y="1828"/>
                      <a:pt x="209" y="1804"/>
                      <a:pt x="94" y="1645"/>
                    </a:cubicBezTo>
                    <a:cubicBezTo>
                      <a:pt x="0" y="1516"/>
                      <a:pt x="20" y="1369"/>
                      <a:pt x="26" y="1327"/>
                    </a:cubicBezTo>
                    <a:cubicBezTo>
                      <a:pt x="55" y="1110"/>
                      <a:pt x="222" y="987"/>
                      <a:pt x="274" y="948"/>
                    </a:cubicBezTo>
                    <a:cubicBezTo>
                      <a:pt x="411" y="847"/>
                      <a:pt x="550" y="826"/>
                      <a:pt x="650" y="813"/>
                    </a:cubicBezTo>
                    <a:cubicBezTo>
                      <a:pt x="744" y="800"/>
                      <a:pt x="899" y="791"/>
                      <a:pt x="1295" y="898"/>
                    </a:cubicBezTo>
                    <a:cubicBezTo>
                      <a:pt x="1382" y="922"/>
                      <a:pt x="1467" y="947"/>
                      <a:pt x="1797" y="1061"/>
                    </a:cubicBezTo>
                    <a:cubicBezTo>
                      <a:pt x="2187" y="1196"/>
                      <a:pt x="2298" y="1239"/>
                      <a:pt x="2556" y="1327"/>
                    </a:cubicBezTo>
                    <a:cubicBezTo>
                      <a:pt x="2884" y="1438"/>
                      <a:pt x="3048" y="1492"/>
                      <a:pt x="3130" y="1511"/>
                    </a:cubicBezTo>
                    <a:cubicBezTo>
                      <a:pt x="4083" y="1726"/>
                      <a:pt x="5011" y="1375"/>
                      <a:pt x="5317" y="1207"/>
                    </a:cubicBezTo>
                    <a:cubicBezTo>
                      <a:pt x="5670" y="1013"/>
                      <a:pt x="5988" y="738"/>
                      <a:pt x="5988" y="407"/>
                    </a:cubicBezTo>
                  </a:path>
                </a:pathLst>
              </a:custGeom>
              <a:noFill/>
              <a:ln w="12700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0" name="Freeform 6">
                <a:extLst>
                  <a:ext uri="{FF2B5EF4-FFF2-40B4-BE49-F238E27FC236}">
                    <a16:creationId xmlns:a16="http://schemas.microsoft.com/office/drawing/2014/main" id="{156E260A-4BA4-4A84-864A-81B60D346F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545013" y="-7347836"/>
                <a:ext cx="263525" cy="2019300"/>
              </a:xfrm>
              <a:custGeom>
                <a:avLst/>
                <a:gdLst>
                  <a:gd name="T0" fmla="*/ 375 w 375"/>
                  <a:gd name="T1" fmla="*/ 1401 h 1441"/>
                  <a:gd name="T2" fmla="*/ 289 w 375"/>
                  <a:gd name="T3" fmla="*/ 1441 h 1441"/>
                  <a:gd name="T4" fmla="*/ 125 w 375"/>
                  <a:gd name="T5" fmla="*/ 859 h 1441"/>
                  <a:gd name="T6" fmla="*/ 16 w 375"/>
                  <a:gd name="T7" fmla="*/ 349 h 1441"/>
                  <a:gd name="T8" fmla="*/ 86 w 375"/>
                  <a:gd name="T9" fmla="*/ 73 h 1441"/>
                  <a:gd name="T10" fmla="*/ 336 w 375"/>
                  <a:gd name="T11" fmla="*/ 4 h 1441"/>
                  <a:gd name="T12" fmla="*/ 359 w 375"/>
                  <a:gd name="T13" fmla="*/ 4 h 1441"/>
                  <a:gd name="T14" fmla="*/ 359 w 375"/>
                  <a:gd name="T15" fmla="*/ 86 h 1441"/>
                  <a:gd name="T16" fmla="*/ 319 w 375"/>
                  <a:gd name="T17" fmla="*/ 86 h 1441"/>
                  <a:gd name="T18" fmla="*/ 135 w 375"/>
                  <a:gd name="T19" fmla="*/ 147 h 1441"/>
                  <a:gd name="T20" fmla="*/ 100 w 375"/>
                  <a:gd name="T21" fmla="*/ 323 h 1441"/>
                  <a:gd name="T22" fmla="*/ 220 w 375"/>
                  <a:gd name="T23" fmla="*/ 897 h 1441"/>
                  <a:gd name="T24" fmla="*/ 375 w 375"/>
                  <a:gd name="T25" fmla="*/ 1401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1441">
                    <a:moveTo>
                      <a:pt x="375" y="1401"/>
                    </a:moveTo>
                    <a:cubicBezTo>
                      <a:pt x="289" y="1441"/>
                      <a:pt x="289" y="1441"/>
                      <a:pt x="289" y="1441"/>
                    </a:cubicBezTo>
                    <a:cubicBezTo>
                      <a:pt x="289" y="1441"/>
                      <a:pt x="194" y="1175"/>
                      <a:pt x="125" y="859"/>
                    </a:cubicBezTo>
                    <a:cubicBezTo>
                      <a:pt x="57" y="549"/>
                      <a:pt x="21" y="423"/>
                      <a:pt x="16" y="349"/>
                    </a:cubicBezTo>
                    <a:cubicBezTo>
                      <a:pt x="10" y="275"/>
                      <a:pt x="0" y="162"/>
                      <a:pt x="86" y="73"/>
                    </a:cubicBezTo>
                    <a:cubicBezTo>
                      <a:pt x="156" y="0"/>
                      <a:pt x="289" y="4"/>
                      <a:pt x="336" y="4"/>
                    </a:cubicBezTo>
                    <a:cubicBezTo>
                      <a:pt x="354" y="4"/>
                      <a:pt x="359" y="4"/>
                      <a:pt x="359" y="4"/>
                    </a:cubicBezTo>
                    <a:cubicBezTo>
                      <a:pt x="359" y="86"/>
                      <a:pt x="359" y="86"/>
                      <a:pt x="359" y="86"/>
                    </a:cubicBezTo>
                    <a:cubicBezTo>
                      <a:pt x="359" y="86"/>
                      <a:pt x="338" y="86"/>
                      <a:pt x="319" y="86"/>
                    </a:cubicBezTo>
                    <a:cubicBezTo>
                      <a:pt x="266" y="86"/>
                      <a:pt x="174" y="87"/>
                      <a:pt x="135" y="147"/>
                    </a:cubicBezTo>
                    <a:cubicBezTo>
                      <a:pt x="91" y="212"/>
                      <a:pt x="97" y="266"/>
                      <a:pt x="100" y="323"/>
                    </a:cubicBezTo>
                    <a:cubicBezTo>
                      <a:pt x="104" y="380"/>
                      <a:pt x="154" y="598"/>
                      <a:pt x="220" y="897"/>
                    </a:cubicBezTo>
                    <a:cubicBezTo>
                      <a:pt x="300" y="1260"/>
                      <a:pt x="375" y="1401"/>
                      <a:pt x="375" y="140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7">
                <a:extLst>
                  <a:ext uri="{FF2B5EF4-FFF2-40B4-BE49-F238E27FC236}">
                    <a16:creationId xmlns:a16="http://schemas.microsoft.com/office/drawing/2014/main" id="{B3CCCC32-D0F8-4BC4-A717-DFF02ECC47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295775" y="-7406574"/>
                <a:ext cx="188913" cy="250825"/>
              </a:xfrm>
              <a:custGeom>
                <a:avLst/>
                <a:gdLst>
                  <a:gd name="T0" fmla="*/ 196 w 270"/>
                  <a:gd name="T1" fmla="*/ 4 h 179"/>
                  <a:gd name="T2" fmla="*/ 96 w 270"/>
                  <a:gd name="T3" fmla="*/ 4 h 179"/>
                  <a:gd name="T4" fmla="*/ 4 w 270"/>
                  <a:gd name="T5" fmla="*/ 40 h 179"/>
                  <a:gd name="T6" fmla="*/ 0 w 270"/>
                  <a:gd name="T7" fmla="*/ 58 h 179"/>
                  <a:gd name="T8" fmla="*/ 1 w 270"/>
                  <a:gd name="T9" fmla="*/ 89 h 179"/>
                  <a:gd name="T10" fmla="*/ 0 w 270"/>
                  <a:gd name="T11" fmla="*/ 121 h 179"/>
                  <a:gd name="T12" fmla="*/ 4 w 270"/>
                  <a:gd name="T13" fmla="*/ 138 h 179"/>
                  <a:gd name="T14" fmla="*/ 96 w 270"/>
                  <a:gd name="T15" fmla="*/ 175 h 179"/>
                  <a:gd name="T16" fmla="*/ 196 w 270"/>
                  <a:gd name="T17" fmla="*/ 175 h 179"/>
                  <a:gd name="T18" fmla="*/ 270 w 270"/>
                  <a:gd name="T19" fmla="*/ 101 h 179"/>
                  <a:gd name="T20" fmla="*/ 270 w 270"/>
                  <a:gd name="T21" fmla="*/ 89 h 179"/>
                  <a:gd name="T22" fmla="*/ 270 w 270"/>
                  <a:gd name="T23" fmla="*/ 78 h 179"/>
                  <a:gd name="T24" fmla="*/ 196 w 270"/>
                  <a:gd name="T25" fmla="*/ 4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179">
                    <a:moveTo>
                      <a:pt x="196" y="4"/>
                    </a:moveTo>
                    <a:cubicBezTo>
                      <a:pt x="196" y="4"/>
                      <a:pt x="119" y="0"/>
                      <a:pt x="96" y="4"/>
                    </a:cubicBezTo>
                    <a:cubicBezTo>
                      <a:pt x="74" y="7"/>
                      <a:pt x="15" y="25"/>
                      <a:pt x="4" y="40"/>
                    </a:cubicBezTo>
                    <a:cubicBezTo>
                      <a:pt x="0" y="47"/>
                      <a:pt x="0" y="54"/>
                      <a:pt x="0" y="58"/>
                    </a:cubicBezTo>
                    <a:cubicBezTo>
                      <a:pt x="0" y="66"/>
                      <a:pt x="0" y="78"/>
                      <a:pt x="1" y="89"/>
                    </a:cubicBezTo>
                    <a:cubicBezTo>
                      <a:pt x="0" y="101"/>
                      <a:pt x="0" y="113"/>
                      <a:pt x="0" y="121"/>
                    </a:cubicBezTo>
                    <a:cubicBezTo>
                      <a:pt x="0" y="124"/>
                      <a:pt x="0" y="132"/>
                      <a:pt x="4" y="138"/>
                    </a:cubicBezTo>
                    <a:cubicBezTo>
                      <a:pt x="15" y="153"/>
                      <a:pt x="74" y="172"/>
                      <a:pt x="96" y="175"/>
                    </a:cubicBezTo>
                    <a:cubicBezTo>
                      <a:pt x="119" y="179"/>
                      <a:pt x="196" y="175"/>
                      <a:pt x="196" y="175"/>
                    </a:cubicBezTo>
                    <a:cubicBezTo>
                      <a:pt x="237" y="175"/>
                      <a:pt x="270" y="142"/>
                      <a:pt x="270" y="101"/>
                    </a:cubicBezTo>
                    <a:cubicBezTo>
                      <a:pt x="270" y="89"/>
                      <a:pt x="270" y="89"/>
                      <a:pt x="270" y="89"/>
                    </a:cubicBezTo>
                    <a:cubicBezTo>
                      <a:pt x="270" y="78"/>
                      <a:pt x="270" y="78"/>
                      <a:pt x="270" y="78"/>
                    </a:cubicBezTo>
                    <a:cubicBezTo>
                      <a:pt x="270" y="37"/>
                      <a:pt x="237" y="4"/>
                      <a:pt x="196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">
                <a:extLst>
                  <a:ext uri="{FF2B5EF4-FFF2-40B4-BE49-F238E27FC236}">
                    <a16:creationId xmlns:a16="http://schemas.microsoft.com/office/drawing/2014/main" id="{874AEB74-1E53-4064-B85B-266FEFC2C9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662363" y="-7347836"/>
                <a:ext cx="261938" cy="2019300"/>
              </a:xfrm>
              <a:custGeom>
                <a:avLst/>
                <a:gdLst>
                  <a:gd name="T0" fmla="*/ 0 w 375"/>
                  <a:gd name="T1" fmla="*/ 1401 h 1441"/>
                  <a:gd name="T2" fmla="*/ 86 w 375"/>
                  <a:gd name="T3" fmla="*/ 1441 h 1441"/>
                  <a:gd name="T4" fmla="*/ 250 w 375"/>
                  <a:gd name="T5" fmla="*/ 859 h 1441"/>
                  <a:gd name="T6" fmla="*/ 359 w 375"/>
                  <a:gd name="T7" fmla="*/ 349 h 1441"/>
                  <a:gd name="T8" fmla="*/ 289 w 375"/>
                  <a:gd name="T9" fmla="*/ 73 h 1441"/>
                  <a:gd name="T10" fmla="*/ 39 w 375"/>
                  <a:gd name="T11" fmla="*/ 4 h 1441"/>
                  <a:gd name="T12" fmla="*/ 16 w 375"/>
                  <a:gd name="T13" fmla="*/ 4 h 1441"/>
                  <a:gd name="T14" fmla="*/ 16 w 375"/>
                  <a:gd name="T15" fmla="*/ 86 h 1441"/>
                  <a:gd name="T16" fmla="*/ 56 w 375"/>
                  <a:gd name="T17" fmla="*/ 86 h 1441"/>
                  <a:gd name="T18" fmla="*/ 240 w 375"/>
                  <a:gd name="T19" fmla="*/ 147 h 1441"/>
                  <a:gd name="T20" fmla="*/ 275 w 375"/>
                  <a:gd name="T21" fmla="*/ 323 h 1441"/>
                  <a:gd name="T22" fmla="*/ 155 w 375"/>
                  <a:gd name="T23" fmla="*/ 897 h 1441"/>
                  <a:gd name="T24" fmla="*/ 0 w 375"/>
                  <a:gd name="T25" fmla="*/ 1401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1441">
                    <a:moveTo>
                      <a:pt x="0" y="1401"/>
                    </a:moveTo>
                    <a:cubicBezTo>
                      <a:pt x="86" y="1441"/>
                      <a:pt x="86" y="1441"/>
                      <a:pt x="86" y="1441"/>
                    </a:cubicBezTo>
                    <a:cubicBezTo>
                      <a:pt x="86" y="1441"/>
                      <a:pt x="181" y="1175"/>
                      <a:pt x="250" y="859"/>
                    </a:cubicBezTo>
                    <a:cubicBezTo>
                      <a:pt x="318" y="549"/>
                      <a:pt x="353" y="423"/>
                      <a:pt x="359" y="349"/>
                    </a:cubicBezTo>
                    <a:cubicBezTo>
                      <a:pt x="364" y="275"/>
                      <a:pt x="375" y="162"/>
                      <a:pt x="289" y="73"/>
                    </a:cubicBezTo>
                    <a:cubicBezTo>
                      <a:pt x="219" y="0"/>
                      <a:pt x="86" y="4"/>
                      <a:pt x="39" y="4"/>
                    </a:cubicBezTo>
                    <a:cubicBezTo>
                      <a:pt x="21" y="4"/>
                      <a:pt x="16" y="4"/>
                      <a:pt x="16" y="4"/>
                    </a:cubicBezTo>
                    <a:cubicBezTo>
                      <a:pt x="16" y="86"/>
                      <a:pt x="16" y="86"/>
                      <a:pt x="16" y="86"/>
                    </a:cubicBezTo>
                    <a:cubicBezTo>
                      <a:pt x="16" y="86"/>
                      <a:pt x="36" y="86"/>
                      <a:pt x="56" y="86"/>
                    </a:cubicBezTo>
                    <a:cubicBezTo>
                      <a:pt x="109" y="86"/>
                      <a:pt x="200" y="87"/>
                      <a:pt x="240" y="147"/>
                    </a:cubicBezTo>
                    <a:cubicBezTo>
                      <a:pt x="283" y="212"/>
                      <a:pt x="278" y="266"/>
                      <a:pt x="275" y="323"/>
                    </a:cubicBezTo>
                    <a:cubicBezTo>
                      <a:pt x="271" y="380"/>
                      <a:pt x="221" y="598"/>
                      <a:pt x="155" y="897"/>
                    </a:cubicBezTo>
                    <a:cubicBezTo>
                      <a:pt x="75" y="1260"/>
                      <a:pt x="0" y="1401"/>
                      <a:pt x="0" y="140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9">
                <a:extLst>
                  <a:ext uri="{FF2B5EF4-FFF2-40B4-BE49-F238E27FC236}">
                    <a16:creationId xmlns:a16="http://schemas.microsoft.com/office/drawing/2014/main" id="{4453385C-C566-4830-8F87-D95223C24B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836988" y="-7406574"/>
                <a:ext cx="188913" cy="250825"/>
              </a:xfrm>
              <a:custGeom>
                <a:avLst/>
                <a:gdLst>
                  <a:gd name="T0" fmla="*/ 74 w 270"/>
                  <a:gd name="T1" fmla="*/ 4 h 179"/>
                  <a:gd name="T2" fmla="*/ 174 w 270"/>
                  <a:gd name="T3" fmla="*/ 4 h 179"/>
                  <a:gd name="T4" fmla="*/ 265 w 270"/>
                  <a:gd name="T5" fmla="*/ 40 h 179"/>
                  <a:gd name="T6" fmla="*/ 269 w 270"/>
                  <a:gd name="T7" fmla="*/ 58 h 179"/>
                  <a:gd name="T8" fmla="*/ 269 w 270"/>
                  <a:gd name="T9" fmla="*/ 89 h 179"/>
                  <a:gd name="T10" fmla="*/ 269 w 270"/>
                  <a:gd name="T11" fmla="*/ 121 h 179"/>
                  <a:gd name="T12" fmla="*/ 265 w 270"/>
                  <a:gd name="T13" fmla="*/ 138 h 179"/>
                  <a:gd name="T14" fmla="*/ 174 w 270"/>
                  <a:gd name="T15" fmla="*/ 175 h 179"/>
                  <a:gd name="T16" fmla="*/ 74 w 270"/>
                  <a:gd name="T17" fmla="*/ 175 h 179"/>
                  <a:gd name="T18" fmla="*/ 0 w 270"/>
                  <a:gd name="T19" fmla="*/ 101 h 179"/>
                  <a:gd name="T20" fmla="*/ 0 w 270"/>
                  <a:gd name="T21" fmla="*/ 89 h 179"/>
                  <a:gd name="T22" fmla="*/ 0 w 270"/>
                  <a:gd name="T23" fmla="*/ 78 h 179"/>
                  <a:gd name="T24" fmla="*/ 74 w 270"/>
                  <a:gd name="T25" fmla="*/ 4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179">
                    <a:moveTo>
                      <a:pt x="74" y="4"/>
                    </a:moveTo>
                    <a:cubicBezTo>
                      <a:pt x="74" y="4"/>
                      <a:pt x="151" y="0"/>
                      <a:pt x="174" y="4"/>
                    </a:cubicBezTo>
                    <a:cubicBezTo>
                      <a:pt x="196" y="7"/>
                      <a:pt x="255" y="25"/>
                      <a:pt x="265" y="40"/>
                    </a:cubicBezTo>
                    <a:cubicBezTo>
                      <a:pt x="270" y="47"/>
                      <a:pt x="269" y="54"/>
                      <a:pt x="269" y="58"/>
                    </a:cubicBezTo>
                    <a:cubicBezTo>
                      <a:pt x="269" y="66"/>
                      <a:pt x="269" y="78"/>
                      <a:pt x="269" y="89"/>
                    </a:cubicBezTo>
                    <a:cubicBezTo>
                      <a:pt x="269" y="101"/>
                      <a:pt x="269" y="113"/>
                      <a:pt x="269" y="121"/>
                    </a:cubicBezTo>
                    <a:cubicBezTo>
                      <a:pt x="269" y="124"/>
                      <a:pt x="270" y="132"/>
                      <a:pt x="265" y="138"/>
                    </a:cubicBezTo>
                    <a:cubicBezTo>
                      <a:pt x="255" y="153"/>
                      <a:pt x="196" y="172"/>
                      <a:pt x="174" y="175"/>
                    </a:cubicBezTo>
                    <a:cubicBezTo>
                      <a:pt x="151" y="179"/>
                      <a:pt x="74" y="175"/>
                      <a:pt x="74" y="175"/>
                    </a:cubicBezTo>
                    <a:cubicBezTo>
                      <a:pt x="33" y="175"/>
                      <a:pt x="0" y="142"/>
                      <a:pt x="0" y="101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37"/>
                      <a:pt x="33" y="4"/>
                      <a:pt x="74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0">
                <a:extLst>
                  <a:ext uri="{FF2B5EF4-FFF2-40B4-BE49-F238E27FC236}">
                    <a16:creationId xmlns:a16="http://schemas.microsoft.com/office/drawing/2014/main" id="{4408A0B0-05BB-4CD9-B9FB-B9F9FDFF3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375150" y="-5447599"/>
                <a:ext cx="803275" cy="992188"/>
              </a:xfrm>
              <a:custGeom>
                <a:avLst/>
                <a:gdLst>
                  <a:gd name="T0" fmla="*/ 1108 w 1146"/>
                  <a:gd name="T1" fmla="*/ 30 h 708"/>
                  <a:gd name="T2" fmla="*/ 1028 w 1146"/>
                  <a:gd name="T3" fmla="*/ 1 h 708"/>
                  <a:gd name="T4" fmla="*/ 972 w 1146"/>
                  <a:gd name="T5" fmla="*/ 43 h 708"/>
                  <a:gd name="T6" fmla="*/ 580 w 1146"/>
                  <a:gd name="T7" fmla="*/ 527 h 708"/>
                  <a:gd name="T8" fmla="*/ 573 w 1146"/>
                  <a:gd name="T9" fmla="*/ 527 h 708"/>
                  <a:gd name="T10" fmla="*/ 565 w 1146"/>
                  <a:gd name="T11" fmla="*/ 527 h 708"/>
                  <a:gd name="T12" fmla="*/ 174 w 1146"/>
                  <a:gd name="T13" fmla="*/ 43 h 708"/>
                  <a:gd name="T14" fmla="*/ 118 w 1146"/>
                  <a:gd name="T15" fmla="*/ 1 h 708"/>
                  <a:gd name="T16" fmla="*/ 37 w 1146"/>
                  <a:gd name="T17" fmla="*/ 30 h 708"/>
                  <a:gd name="T18" fmla="*/ 17 w 1146"/>
                  <a:gd name="T19" fmla="*/ 106 h 708"/>
                  <a:gd name="T20" fmla="*/ 565 w 1146"/>
                  <a:gd name="T21" fmla="*/ 708 h 708"/>
                  <a:gd name="T22" fmla="*/ 573 w 1146"/>
                  <a:gd name="T23" fmla="*/ 708 h 708"/>
                  <a:gd name="T24" fmla="*/ 580 w 1146"/>
                  <a:gd name="T25" fmla="*/ 708 h 708"/>
                  <a:gd name="T26" fmla="*/ 1129 w 1146"/>
                  <a:gd name="T27" fmla="*/ 106 h 708"/>
                  <a:gd name="T28" fmla="*/ 1108 w 1146"/>
                  <a:gd name="T29" fmla="*/ 30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46" h="708">
                    <a:moveTo>
                      <a:pt x="1108" y="30"/>
                    </a:moveTo>
                    <a:cubicBezTo>
                      <a:pt x="1082" y="15"/>
                      <a:pt x="1060" y="3"/>
                      <a:pt x="1028" y="1"/>
                    </a:cubicBezTo>
                    <a:cubicBezTo>
                      <a:pt x="996" y="0"/>
                      <a:pt x="972" y="43"/>
                      <a:pt x="972" y="43"/>
                    </a:cubicBezTo>
                    <a:cubicBezTo>
                      <a:pt x="925" y="156"/>
                      <a:pt x="803" y="527"/>
                      <a:pt x="580" y="527"/>
                    </a:cubicBezTo>
                    <a:cubicBezTo>
                      <a:pt x="578" y="527"/>
                      <a:pt x="575" y="527"/>
                      <a:pt x="573" y="527"/>
                    </a:cubicBezTo>
                    <a:cubicBezTo>
                      <a:pt x="570" y="527"/>
                      <a:pt x="568" y="527"/>
                      <a:pt x="565" y="527"/>
                    </a:cubicBezTo>
                    <a:cubicBezTo>
                      <a:pt x="342" y="527"/>
                      <a:pt x="221" y="156"/>
                      <a:pt x="174" y="43"/>
                    </a:cubicBezTo>
                    <a:cubicBezTo>
                      <a:pt x="174" y="43"/>
                      <a:pt x="150" y="0"/>
                      <a:pt x="118" y="1"/>
                    </a:cubicBezTo>
                    <a:cubicBezTo>
                      <a:pt x="86" y="3"/>
                      <a:pt x="63" y="15"/>
                      <a:pt x="37" y="30"/>
                    </a:cubicBezTo>
                    <a:cubicBezTo>
                      <a:pt x="0" y="52"/>
                      <a:pt x="17" y="106"/>
                      <a:pt x="17" y="106"/>
                    </a:cubicBezTo>
                    <a:cubicBezTo>
                      <a:pt x="127" y="503"/>
                      <a:pt x="321" y="708"/>
                      <a:pt x="565" y="708"/>
                    </a:cubicBezTo>
                    <a:cubicBezTo>
                      <a:pt x="568" y="708"/>
                      <a:pt x="570" y="708"/>
                      <a:pt x="573" y="708"/>
                    </a:cubicBezTo>
                    <a:cubicBezTo>
                      <a:pt x="575" y="708"/>
                      <a:pt x="578" y="708"/>
                      <a:pt x="580" y="708"/>
                    </a:cubicBezTo>
                    <a:cubicBezTo>
                      <a:pt x="825" y="708"/>
                      <a:pt x="1019" y="503"/>
                      <a:pt x="1129" y="106"/>
                    </a:cubicBezTo>
                    <a:cubicBezTo>
                      <a:pt x="1129" y="106"/>
                      <a:pt x="1146" y="52"/>
                      <a:pt x="1108" y="3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5" name="Group 3">
              <a:extLst>
                <a:ext uri="{FF2B5EF4-FFF2-40B4-BE49-F238E27FC236}">
                  <a16:creationId xmlns:a16="http://schemas.microsoft.com/office/drawing/2014/main" id="{3F2619B0-68B1-4445-803D-BB2BC915298A}"/>
                </a:ext>
              </a:extLst>
            </p:cNvPr>
            <p:cNvGrpSpPr/>
            <p:nvPr/>
          </p:nvGrpSpPr>
          <p:grpSpPr>
            <a:xfrm>
              <a:off x="9483076" y="3273073"/>
              <a:ext cx="1268334" cy="1268334"/>
              <a:chOff x="10878116" y="3079787"/>
              <a:chExt cx="1268334" cy="1268334"/>
            </a:xfrm>
          </p:grpSpPr>
          <p:sp>
            <p:nvSpPr>
              <p:cNvPr id="76" name="Oval 1">
                <a:extLst>
                  <a:ext uri="{FF2B5EF4-FFF2-40B4-BE49-F238E27FC236}">
                    <a16:creationId xmlns:a16="http://schemas.microsoft.com/office/drawing/2014/main" id="{F5FE327A-BF90-438C-A2CD-FA7B87710590}"/>
                  </a:ext>
                </a:extLst>
              </p:cNvPr>
              <p:cNvSpPr/>
              <p:nvPr/>
            </p:nvSpPr>
            <p:spPr>
              <a:xfrm>
                <a:off x="10878116" y="3079787"/>
                <a:ext cx="1268334" cy="126833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17">
                <a:extLst>
                  <a:ext uri="{FF2B5EF4-FFF2-40B4-BE49-F238E27FC236}">
                    <a16:creationId xmlns:a16="http://schemas.microsoft.com/office/drawing/2014/main" id="{E8FCAEB2-522F-4032-A223-9A0D25AF90DD}"/>
                  </a:ext>
                </a:extLst>
              </p:cNvPr>
              <p:cNvSpPr/>
              <p:nvPr/>
            </p:nvSpPr>
            <p:spPr>
              <a:xfrm>
                <a:off x="11015751" y="3217421"/>
                <a:ext cx="993065" cy="99306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18">
                <a:extLst>
                  <a:ext uri="{FF2B5EF4-FFF2-40B4-BE49-F238E27FC236}">
                    <a16:creationId xmlns:a16="http://schemas.microsoft.com/office/drawing/2014/main" id="{F1E4B771-91DF-4A5D-84F2-E4E2A0E8C119}"/>
                  </a:ext>
                </a:extLst>
              </p:cNvPr>
              <p:cNvSpPr/>
              <p:nvPr/>
            </p:nvSpPr>
            <p:spPr>
              <a:xfrm>
                <a:off x="11314658" y="3518725"/>
                <a:ext cx="390457" cy="39045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Retângulo 1">
            <a:extLst>
              <a:ext uri="{FF2B5EF4-FFF2-40B4-BE49-F238E27FC236}">
                <a16:creationId xmlns:a16="http://schemas.microsoft.com/office/drawing/2014/main" id="{DD8B0345-E0C6-420A-9BD6-9EF48D410638}"/>
              </a:ext>
            </a:extLst>
          </p:cNvPr>
          <p:cNvSpPr/>
          <p:nvPr/>
        </p:nvSpPr>
        <p:spPr>
          <a:xfrm>
            <a:off x="444891" y="3891044"/>
            <a:ext cx="4745023" cy="361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Tempo prolongado para engolir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53E3E05F-264C-4259-AACD-325F208FC675}"/>
              </a:ext>
            </a:extLst>
          </p:cNvPr>
          <p:cNvSpPr txBox="1"/>
          <p:nvPr/>
        </p:nvSpPr>
        <p:spPr>
          <a:xfrm>
            <a:off x="156194" y="5282431"/>
            <a:ext cx="3822035" cy="1569660"/>
          </a:xfrm>
          <a:prstGeom prst="rect">
            <a:avLst/>
          </a:prstGeom>
          <a:noFill/>
          <a:ln>
            <a:solidFill>
              <a:srgbClr val="FCB414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800" dirty="0"/>
              <a:t>REFERÊNCIAS BIBLIOGRÁFICAS</a:t>
            </a:r>
          </a:p>
          <a:p>
            <a:pPr algn="just"/>
            <a:r>
              <a:rPr lang="pt-BR" sz="800" dirty="0"/>
              <a:t>Macedo, E. Manual de cuidados do paciente com disfagia. São Paulo: </a:t>
            </a:r>
            <a:r>
              <a:rPr lang="pt-BR" sz="800" dirty="0" err="1"/>
              <a:t>Lovise</a:t>
            </a:r>
            <a:r>
              <a:rPr lang="pt-BR" sz="800" dirty="0"/>
              <a:t>; 2000.</a:t>
            </a:r>
          </a:p>
          <a:p>
            <a:pPr algn="just"/>
            <a:r>
              <a:rPr lang="en-US" sz="800" dirty="0"/>
              <a:t>Mercado-Deane MG et al. Swallowing dysfunction in infants less than 1 year of age. Pediatric Radiology, 2001(31): 423-428.</a:t>
            </a:r>
          </a:p>
          <a:p>
            <a:pPr algn="just"/>
            <a:r>
              <a:rPr lang="en-US" sz="800" dirty="0"/>
              <a:t>Giudice ED et al. Gastrointestinal manifestations in children with cerebral palsy. Brain &amp; Development, 1999 (21): 307-311.</a:t>
            </a:r>
          </a:p>
          <a:p>
            <a:pPr algn="just"/>
            <a:r>
              <a:rPr lang="en-US" sz="800" dirty="0"/>
              <a:t>Martino R et al. Dysphagia after stroke: Incidence, diagnosis and pulmonary complications. Stroke, 2005 (36):2756-2763.</a:t>
            </a:r>
          </a:p>
          <a:p>
            <a:pPr algn="just"/>
            <a:r>
              <a:rPr lang="pt-BR" sz="800" dirty="0" err="1"/>
              <a:t>Horner</a:t>
            </a:r>
            <a:r>
              <a:rPr lang="pt-BR" sz="800" dirty="0"/>
              <a:t>, J., </a:t>
            </a:r>
            <a:r>
              <a:rPr lang="pt-BR" sz="800" dirty="0" err="1"/>
              <a:t>Alberts</a:t>
            </a:r>
            <a:r>
              <a:rPr lang="pt-BR" sz="800" dirty="0"/>
              <a:t>, M.J., Dawson, D.V., Cook, G.M. </a:t>
            </a:r>
            <a:r>
              <a:rPr lang="pt-BR" sz="800" dirty="0" err="1"/>
              <a:t>Swallowing</a:t>
            </a:r>
            <a:r>
              <a:rPr lang="pt-BR" sz="800" dirty="0"/>
              <a:t> in </a:t>
            </a:r>
            <a:r>
              <a:rPr lang="pt-BR" sz="800" dirty="0" err="1"/>
              <a:t>Alzheimer’s</a:t>
            </a:r>
            <a:r>
              <a:rPr lang="pt-BR" sz="800" dirty="0"/>
              <a:t> </a:t>
            </a:r>
            <a:r>
              <a:rPr lang="pt-BR" sz="800" dirty="0" err="1"/>
              <a:t>Disease</a:t>
            </a:r>
            <a:r>
              <a:rPr lang="pt-BR" sz="800" dirty="0"/>
              <a:t> </a:t>
            </a:r>
            <a:r>
              <a:rPr lang="pt-BR" sz="800" dirty="0" err="1"/>
              <a:t>and</a:t>
            </a:r>
            <a:r>
              <a:rPr lang="pt-BR" sz="800" dirty="0"/>
              <a:t> Associated </a:t>
            </a:r>
            <a:r>
              <a:rPr lang="pt-BR" sz="800" dirty="0" err="1"/>
              <a:t>Disorders</a:t>
            </a:r>
            <a:r>
              <a:rPr lang="pt-BR" sz="800" dirty="0"/>
              <a:t>, 1994; 8(3): 177-189.</a:t>
            </a:r>
          </a:p>
          <a:p>
            <a:pPr algn="just"/>
            <a:r>
              <a:rPr lang="pt-BR" sz="800" dirty="0" err="1"/>
              <a:t>Santini</a:t>
            </a:r>
            <a:r>
              <a:rPr lang="pt-BR" sz="800" dirty="0"/>
              <a:t>, CRQS. Disfagia neurogênica In: </a:t>
            </a:r>
            <a:r>
              <a:rPr lang="pt-BR" sz="800" dirty="0" err="1"/>
              <a:t>Santini</a:t>
            </a:r>
            <a:r>
              <a:rPr lang="pt-BR" sz="800" dirty="0"/>
              <a:t> CRQS, Furquim AM (</a:t>
            </a:r>
            <a:r>
              <a:rPr lang="pt-BR" sz="800" dirty="0" err="1"/>
              <a:t>org</a:t>
            </a:r>
            <a:r>
              <a:rPr lang="pt-BR" sz="800" dirty="0"/>
              <a:t>).Disfagias orofaríngeas. Vol. 1. São Paulo: Pró-</a:t>
            </a:r>
            <a:r>
              <a:rPr lang="pt-BR" sz="800" dirty="0" err="1"/>
              <a:t>fono</a:t>
            </a:r>
            <a:r>
              <a:rPr lang="pt-BR" sz="800" dirty="0"/>
              <a:t>; 2004. p. 19-34</a:t>
            </a:r>
          </a:p>
        </p:txBody>
      </p:sp>
      <p:grpSp>
        <p:nvGrpSpPr>
          <p:cNvPr id="152" name="Group 23">
            <a:extLst>
              <a:ext uri="{FF2B5EF4-FFF2-40B4-BE49-F238E27FC236}">
                <a16:creationId xmlns:a16="http://schemas.microsoft.com/office/drawing/2014/main" id="{979921AB-5B2F-4D2A-B0C6-D80098140EB7}"/>
              </a:ext>
            </a:extLst>
          </p:cNvPr>
          <p:cNvGrpSpPr/>
          <p:nvPr/>
        </p:nvGrpSpPr>
        <p:grpSpPr>
          <a:xfrm>
            <a:off x="191256" y="1914989"/>
            <a:ext cx="222516" cy="217287"/>
            <a:chOff x="12515800" y="-6455581"/>
            <a:chExt cx="3289992" cy="3937228"/>
          </a:xfrm>
          <a:solidFill>
            <a:srgbClr val="FCB414"/>
          </a:solidFill>
        </p:grpSpPr>
        <p:sp>
          <p:nvSpPr>
            <p:cNvPr id="153" name="Freeform: Shape 39">
              <a:extLst>
                <a:ext uri="{FF2B5EF4-FFF2-40B4-BE49-F238E27FC236}">
                  <a16:creationId xmlns:a16="http://schemas.microsoft.com/office/drawing/2014/main" id="{62B582D4-8C77-4607-85D7-1090C09E7B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54" name="Freeform: Shape 37">
              <a:extLst>
                <a:ext uri="{FF2B5EF4-FFF2-40B4-BE49-F238E27FC236}">
                  <a16:creationId xmlns:a16="http://schemas.microsoft.com/office/drawing/2014/main" id="{08552A04-DF05-44C6-948B-6F7317F39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155" name="Group 23">
            <a:extLst>
              <a:ext uri="{FF2B5EF4-FFF2-40B4-BE49-F238E27FC236}">
                <a16:creationId xmlns:a16="http://schemas.microsoft.com/office/drawing/2014/main" id="{8505B8FC-9125-49D5-AEDF-F7CD4E5E6570}"/>
              </a:ext>
            </a:extLst>
          </p:cNvPr>
          <p:cNvGrpSpPr/>
          <p:nvPr/>
        </p:nvGrpSpPr>
        <p:grpSpPr>
          <a:xfrm flipH="1">
            <a:off x="172361" y="2193811"/>
            <a:ext cx="237443" cy="226396"/>
            <a:chOff x="12515792" y="-6455581"/>
            <a:chExt cx="3289990" cy="3937228"/>
          </a:xfrm>
          <a:solidFill>
            <a:srgbClr val="C2C923"/>
          </a:solidFill>
        </p:grpSpPr>
        <p:sp>
          <p:nvSpPr>
            <p:cNvPr id="156" name="Freeform: Shape 39">
              <a:extLst>
                <a:ext uri="{FF2B5EF4-FFF2-40B4-BE49-F238E27FC236}">
                  <a16:creationId xmlns:a16="http://schemas.microsoft.com/office/drawing/2014/main" id="{778B659D-7016-4024-855A-B85576C5A2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792" y="-6455581"/>
              <a:ext cx="3289990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57" name="Freeform: Shape 37">
              <a:extLst>
                <a:ext uri="{FF2B5EF4-FFF2-40B4-BE49-F238E27FC236}">
                  <a16:creationId xmlns:a16="http://schemas.microsoft.com/office/drawing/2014/main" id="{30205951-B026-4138-9442-BA1D9BA41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30" name="Group 23">
            <a:extLst>
              <a:ext uri="{FF2B5EF4-FFF2-40B4-BE49-F238E27FC236}">
                <a16:creationId xmlns:a16="http://schemas.microsoft.com/office/drawing/2014/main" id="{5EC1EAC9-24E0-48A9-A9A3-F94BDD327173}"/>
              </a:ext>
            </a:extLst>
          </p:cNvPr>
          <p:cNvGrpSpPr/>
          <p:nvPr/>
        </p:nvGrpSpPr>
        <p:grpSpPr>
          <a:xfrm>
            <a:off x="191256" y="2604465"/>
            <a:ext cx="222516" cy="217287"/>
            <a:chOff x="12515800" y="-6455581"/>
            <a:chExt cx="3289992" cy="3937228"/>
          </a:xfrm>
          <a:solidFill>
            <a:srgbClr val="42AFB6"/>
          </a:solidFill>
        </p:grpSpPr>
        <p:sp>
          <p:nvSpPr>
            <p:cNvPr id="31" name="Freeform: Shape 39">
              <a:extLst>
                <a:ext uri="{FF2B5EF4-FFF2-40B4-BE49-F238E27FC236}">
                  <a16:creationId xmlns:a16="http://schemas.microsoft.com/office/drawing/2014/main" id="{395756FF-2579-46E5-8DA6-35DC9B65B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: Shape 37">
              <a:extLst>
                <a:ext uri="{FF2B5EF4-FFF2-40B4-BE49-F238E27FC236}">
                  <a16:creationId xmlns:a16="http://schemas.microsoft.com/office/drawing/2014/main" id="{DB0E70EB-C181-4C68-AD07-EB2515EF4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33" name="Group 23">
            <a:extLst>
              <a:ext uri="{FF2B5EF4-FFF2-40B4-BE49-F238E27FC236}">
                <a16:creationId xmlns:a16="http://schemas.microsoft.com/office/drawing/2014/main" id="{3339C866-983E-4167-8D34-C4B6F3D2D129}"/>
              </a:ext>
            </a:extLst>
          </p:cNvPr>
          <p:cNvGrpSpPr/>
          <p:nvPr/>
        </p:nvGrpSpPr>
        <p:grpSpPr>
          <a:xfrm flipH="1">
            <a:off x="197882" y="3196375"/>
            <a:ext cx="237443" cy="226396"/>
            <a:chOff x="12515800" y="-6455581"/>
            <a:chExt cx="3289992" cy="3937228"/>
          </a:xfrm>
          <a:solidFill>
            <a:srgbClr val="CB1B4A"/>
          </a:solidFill>
        </p:grpSpPr>
        <p:sp>
          <p:nvSpPr>
            <p:cNvPr id="34" name="Freeform: Shape 39">
              <a:extLst>
                <a:ext uri="{FF2B5EF4-FFF2-40B4-BE49-F238E27FC236}">
                  <a16:creationId xmlns:a16="http://schemas.microsoft.com/office/drawing/2014/main" id="{85FB54FA-4213-49BC-8388-7BCBF9898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5" name="Freeform: Shape 37">
              <a:extLst>
                <a:ext uri="{FF2B5EF4-FFF2-40B4-BE49-F238E27FC236}">
                  <a16:creationId xmlns:a16="http://schemas.microsoft.com/office/drawing/2014/main" id="{2D49FE61-C0DB-41D7-A618-5A13F25F3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42" name="Group 23">
            <a:extLst>
              <a:ext uri="{FF2B5EF4-FFF2-40B4-BE49-F238E27FC236}">
                <a16:creationId xmlns:a16="http://schemas.microsoft.com/office/drawing/2014/main" id="{69D4A2B2-8CDE-42AA-BA69-58BE7CACAB59}"/>
              </a:ext>
            </a:extLst>
          </p:cNvPr>
          <p:cNvGrpSpPr/>
          <p:nvPr/>
        </p:nvGrpSpPr>
        <p:grpSpPr>
          <a:xfrm>
            <a:off x="222375" y="3625430"/>
            <a:ext cx="222516" cy="217287"/>
            <a:chOff x="12515800" y="-6455581"/>
            <a:chExt cx="3289992" cy="3937228"/>
          </a:xfrm>
          <a:solidFill>
            <a:srgbClr val="FCB414"/>
          </a:solidFill>
        </p:grpSpPr>
        <p:sp>
          <p:nvSpPr>
            <p:cNvPr id="43" name="Freeform: Shape 39">
              <a:extLst>
                <a:ext uri="{FF2B5EF4-FFF2-40B4-BE49-F238E27FC236}">
                  <a16:creationId xmlns:a16="http://schemas.microsoft.com/office/drawing/2014/main" id="{FF08F41E-D0C3-4A8E-961B-97C8C35AF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4" name="Freeform: Shape 37">
              <a:extLst>
                <a:ext uri="{FF2B5EF4-FFF2-40B4-BE49-F238E27FC236}">
                  <a16:creationId xmlns:a16="http://schemas.microsoft.com/office/drawing/2014/main" id="{09871FB9-5406-4638-8B52-E33ED88BC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45" name="Group 23">
            <a:extLst>
              <a:ext uri="{FF2B5EF4-FFF2-40B4-BE49-F238E27FC236}">
                <a16:creationId xmlns:a16="http://schemas.microsoft.com/office/drawing/2014/main" id="{A1213C77-A879-44F0-95A3-9A5F16D08044}"/>
              </a:ext>
            </a:extLst>
          </p:cNvPr>
          <p:cNvGrpSpPr/>
          <p:nvPr/>
        </p:nvGrpSpPr>
        <p:grpSpPr>
          <a:xfrm flipH="1">
            <a:off x="201086" y="4002114"/>
            <a:ext cx="237443" cy="226396"/>
            <a:chOff x="12515792" y="-6455581"/>
            <a:chExt cx="3289990" cy="3937228"/>
          </a:xfrm>
          <a:solidFill>
            <a:srgbClr val="C2C923"/>
          </a:solidFill>
        </p:grpSpPr>
        <p:sp>
          <p:nvSpPr>
            <p:cNvPr id="46" name="Freeform: Shape 39">
              <a:extLst>
                <a:ext uri="{FF2B5EF4-FFF2-40B4-BE49-F238E27FC236}">
                  <a16:creationId xmlns:a16="http://schemas.microsoft.com/office/drawing/2014/main" id="{56660D1D-ECAF-425F-8233-FBE07269B5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792" y="-6455581"/>
              <a:ext cx="3289990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7" name="Freeform: Shape 37">
              <a:extLst>
                <a:ext uri="{FF2B5EF4-FFF2-40B4-BE49-F238E27FC236}">
                  <a16:creationId xmlns:a16="http://schemas.microsoft.com/office/drawing/2014/main" id="{F5DB4692-DE72-4F22-9E4F-CEA9CBF8C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48" name="Group 23">
            <a:extLst>
              <a:ext uri="{FF2B5EF4-FFF2-40B4-BE49-F238E27FC236}">
                <a16:creationId xmlns:a16="http://schemas.microsoft.com/office/drawing/2014/main" id="{A0519E18-BD12-42A2-8715-0129B78032CC}"/>
              </a:ext>
            </a:extLst>
          </p:cNvPr>
          <p:cNvGrpSpPr/>
          <p:nvPr/>
        </p:nvGrpSpPr>
        <p:grpSpPr>
          <a:xfrm>
            <a:off x="205345" y="4352339"/>
            <a:ext cx="222516" cy="217287"/>
            <a:chOff x="12515800" y="-6455581"/>
            <a:chExt cx="3289992" cy="3937228"/>
          </a:xfrm>
          <a:solidFill>
            <a:srgbClr val="42AFB6"/>
          </a:solidFill>
        </p:grpSpPr>
        <p:sp>
          <p:nvSpPr>
            <p:cNvPr id="49" name="Freeform: Shape 39">
              <a:extLst>
                <a:ext uri="{FF2B5EF4-FFF2-40B4-BE49-F238E27FC236}">
                  <a16:creationId xmlns:a16="http://schemas.microsoft.com/office/drawing/2014/main" id="{9F144C48-CAB6-4EE4-8C00-70E3BBF297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52" name="Freeform: Shape 37">
              <a:extLst>
                <a:ext uri="{FF2B5EF4-FFF2-40B4-BE49-F238E27FC236}">
                  <a16:creationId xmlns:a16="http://schemas.microsoft.com/office/drawing/2014/main" id="{7D027D89-BCCA-4F38-A1B5-B907BAD65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6" name="CaixaDeTexto 5">
            <a:extLst>
              <a:ext uri="{FF2B5EF4-FFF2-40B4-BE49-F238E27FC236}">
                <a16:creationId xmlns:a16="http://schemas.microsoft.com/office/drawing/2014/main" id="{90C24ED5-C760-466C-839F-18C46D7CEAC3}"/>
              </a:ext>
            </a:extLst>
          </p:cNvPr>
          <p:cNvSpPr txBox="1"/>
          <p:nvPr/>
        </p:nvSpPr>
        <p:spPr>
          <a:xfrm>
            <a:off x="431896" y="1847545"/>
            <a:ext cx="3411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Sensação de alimento parado na garganta</a:t>
            </a:r>
          </a:p>
          <a:p>
            <a:endParaRPr lang="pt-BR" dirty="0"/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A596B09E-F6DC-474A-AFA9-8C4E3E460AAE}"/>
              </a:ext>
            </a:extLst>
          </p:cNvPr>
          <p:cNvSpPr txBox="1"/>
          <p:nvPr/>
        </p:nvSpPr>
        <p:spPr>
          <a:xfrm>
            <a:off x="405169" y="2099247"/>
            <a:ext cx="37195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Tosse, pigarro ou engasgos antes, durante ou após deglutir</a:t>
            </a:r>
          </a:p>
          <a:p>
            <a:endParaRPr lang="pt-BR" dirty="0"/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D9824825-3B48-46B4-99D9-DC8B37868747}"/>
              </a:ext>
            </a:extLst>
          </p:cNvPr>
          <p:cNvSpPr txBox="1"/>
          <p:nvPr/>
        </p:nvSpPr>
        <p:spPr>
          <a:xfrm>
            <a:off x="421951" y="2471965"/>
            <a:ext cx="371453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Mudança na frequência cardíaca ou respiratória, logo após engolir ou ao longo da refeição</a:t>
            </a:r>
          </a:p>
          <a:p>
            <a:endParaRPr lang="pt-BR" dirty="0"/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1471ED6F-040A-48F9-AE03-91023748E452}"/>
              </a:ext>
            </a:extLst>
          </p:cNvPr>
          <p:cNvSpPr txBox="1"/>
          <p:nvPr/>
        </p:nvSpPr>
        <p:spPr>
          <a:xfrm>
            <a:off x="438309" y="3102825"/>
            <a:ext cx="34112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Dor ao engolir</a:t>
            </a:r>
          </a:p>
          <a:p>
            <a:endParaRPr lang="pt-BR" dirty="0"/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41168DE1-B8F7-4F6E-841A-36BB212127B0}"/>
              </a:ext>
            </a:extLst>
          </p:cNvPr>
          <p:cNvSpPr txBox="1"/>
          <p:nvPr/>
        </p:nvSpPr>
        <p:spPr>
          <a:xfrm>
            <a:off x="445366" y="3516967"/>
            <a:ext cx="3411214" cy="3613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Mudanças na voz após engolir</a:t>
            </a:r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F34E31A3-D7F8-4B8D-AABA-0D810F8E95A2}"/>
              </a:ext>
            </a:extLst>
          </p:cNvPr>
          <p:cNvSpPr txBox="1"/>
          <p:nvPr/>
        </p:nvSpPr>
        <p:spPr>
          <a:xfrm>
            <a:off x="441249" y="4260352"/>
            <a:ext cx="3411214" cy="36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Pneumonias de repetição</a:t>
            </a:r>
          </a:p>
        </p:txBody>
      </p:sp>
      <p:sp>
        <p:nvSpPr>
          <p:cNvPr id="62" name="CaixaDeTexto 61">
            <a:extLst>
              <a:ext uri="{FF2B5EF4-FFF2-40B4-BE49-F238E27FC236}">
                <a16:creationId xmlns:a16="http://schemas.microsoft.com/office/drawing/2014/main" id="{65337BBC-9CFE-4CBD-90CF-DA27015C99B7}"/>
              </a:ext>
            </a:extLst>
          </p:cNvPr>
          <p:cNvSpPr txBox="1"/>
          <p:nvPr/>
        </p:nvSpPr>
        <p:spPr>
          <a:xfrm>
            <a:off x="1324179" y="1405529"/>
            <a:ext cx="3411214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600" b="1" dirty="0"/>
              <a:t>Sinais da disfagia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BEC7604-0682-4AC2-989D-CD461651330B}"/>
              </a:ext>
            </a:extLst>
          </p:cNvPr>
          <p:cNvSpPr txBox="1"/>
          <p:nvPr/>
        </p:nvSpPr>
        <p:spPr>
          <a:xfrm>
            <a:off x="57945" y="4628837"/>
            <a:ext cx="398673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00" dirty="0"/>
              <a:t>          Se você apresenta alguns desses sinais, procure um </a:t>
            </a:r>
            <a:r>
              <a:rPr lang="pt-BR" sz="1300" b="1" dirty="0"/>
              <a:t>fonoaudiólogo</a:t>
            </a:r>
            <a:r>
              <a:rPr lang="pt-BR" sz="1300" dirty="0"/>
              <a:t>, profissional habilitado para avaliar e tratar a disfagia.</a:t>
            </a:r>
          </a:p>
        </p:txBody>
      </p:sp>
      <p:cxnSp>
        <p:nvCxnSpPr>
          <p:cNvPr id="176" name="Conector reto 175">
            <a:extLst>
              <a:ext uri="{FF2B5EF4-FFF2-40B4-BE49-F238E27FC236}">
                <a16:creationId xmlns:a16="http://schemas.microsoft.com/office/drawing/2014/main" id="{81353589-4618-4FBE-922A-727A2F59B3D5}"/>
              </a:ext>
            </a:extLst>
          </p:cNvPr>
          <p:cNvCxnSpPr>
            <a:cxnSpLocks/>
          </p:cNvCxnSpPr>
          <p:nvPr/>
        </p:nvCxnSpPr>
        <p:spPr>
          <a:xfrm>
            <a:off x="12219716" y="-3762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TextBox 6">
            <a:extLst>
              <a:ext uri="{FF2B5EF4-FFF2-40B4-BE49-F238E27FC236}">
                <a16:creationId xmlns:a16="http://schemas.microsoft.com/office/drawing/2014/main" id="{AA99997F-57A4-43DB-B904-12CC9BED9CFC}"/>
              </a:ext>
            </a:extLst>
          </p:cNvPr>
          <p:cNvSpPr txBox="1"/>
          <p:nvPr/>
        </p:nvSpPr>
        <p:spPr>
          <a:xfrm>
            <a:off x="4652255" y="171181"/>
            <a:ext cx="358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ATENÇÃO À </a:t>
            </a:r>
            <a:r>
              <a:rPr lang="en-US" sz="2000" b="1" i="1" dirty="0">
                <a:solidFill>
                  <a:srgbClr val="FF0000"/>
                </a:solidFill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DISFAGIA</a:t>
            </a:r>
            <a:r>
              <a:rPr lang="en-US" sz="2000" b="1" i="1" dirty="0"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! </a:t>
            </a:r>
            <a:endParaRPr kumimoji="0" lang="en-GB" sz="20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/>
              <a:ea typeface="Noto Sans Disp Light" panose="020B0402040504020204" pitchFamily="34"/>
              <a:cs typeface="Noto Sans Disp Light" panose="020B0402040504020204" pitchFamily="34"/>
            </a:endParaRPr>
          </a:p>
        </p:txBody>
      </p:sp>
      <p:sp>
        <p:nvSpPr>
          <p:cNvPr id="357" name="Oval 10">
            <a:extLst>
              <a:ext uri="{FF2B5EF4-FFF2-40B4-BE49-F238E27FC236}">
                <a16:creationId xmlns:a16="http://schemas.microsoft.com/office/drawing/2014/main" id="{B08ED496-8D1F-4EE8-ADC7-5D365501CC4B}"/>
              </a:ext>
            </a:extLst>
          </p:cNvPr>
          <p:cNvSpPr/>
          <p:nvPr/>
        </p:nvSpPr>
        <p:spPr>
          <a:xfrm>
            <a:off x="5839713" y="609810"/>
            <a:ext cx="701104" cy="673621"/>
          </a:xfrm>
          <a:prstGeom prst="ellipse">
            <a:avLst/>
          </a:prstGeom>
          <a:solidFill>
            <a:srgbClr val="007A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8" name="Freeform 5">
            <a:extLst>
              <a:ext uri="{FF2B5EF4-FFF2-40B4-BE49-F238E27FC236}">
                <a16:creationId xmlns:a16="http://schemas.microsoft.com/office/drawing/2014/main" id="{1E2C613F-29DE-4D7F-BA32-B530B55D3283}"/>
              </a:ext>
            </a:extLst>
          </p:cNvPr>
          <p:cNvSpPr>
            <a:spLocks/>
          </p:cNvSpPr>
          <p:nvPr/>
        </p:nvSpPr>
        <p:spPr bwMode="auto">
          <a:xfrm>
            <a:off x="6254104" y="717053"/>
            <a:ext cx="82171" cy="405566"/>
          </a:xfrm>
          <a:custGeom>
            <a:avLst/>
            <a:gdLst>
              <a:gd name="T0" fmla="*/ 1020 w 1032"/>
              <a:gd name="T1" fmla="*/ 1317 h 4515"/>
              <a:gd name="T2" fmla="*/ 989 w 1032"/>
              <a:gd name="T3" fmla="*/ 807 h 4515"/>
              <a:gd name="T4" fmla="*/ 965 w 1032"/>
              <a:gd name="T5" fmla="*/ 509 h 4515"/>
              <a:gd name="T6" fmla="*/ 937 w 1032"/>
              <a:gd name="T7" fmla="*/ 223 h 4515"/>
              <a:gd name="T8" fmla="*/ 914 w 1032"/>
              <a:gd name="T9" fmla="*/ 18 h 4515"/>
              <a:gd name="T10" fmla="*/ 901 w 1032"/>
              <a:gd name="T11" fmla="*/ 2 h 4515"/>
              <a:gd name="T12" fmla="*/ 820 w 1032"/>
              <a:gd name="T13" fmla="*/ 1 h 4515"/>
              <a:gd name="T14" fmla="*/ 820 w 1032"/>
              <a:gd name="T15" fmla="*/ 35 h 4515"/>
              <a:gd name="T16" fmla="*/ 820 w 1032"/>
              <a:gd name="T17" fmla="*/ 1089 h 4515"/>
              <a:gd name="T18" fmla="*/ 819 w 1032"/>
              <a:gd name="T19" fmla="*/ 1119 h 4515"/>
              <a:gd name="T20" fmla="*/ 779 w 1032"/>
              <a:gd name="T21" fmla="*/ 1157 h 4515"/>
              <a:gd name="T22" fmla="*/ 723 w 1032"/>
              <a:gd name="T23" fmla="*/ 1098 h 4515"/>
              <a:gd name="T24" fmla="*/ 700 w 1032"/>
              <a:gd name="T25" fmla="*/ 27 h 4515"/>
              <a:gd name="T26" fmla="*/ 699 w 1032"/>
              <a:gd name="T27" fmla="*/ 1 h 4515"/>
              <a:gd name="T28" fmla="*/ 615 w 1032"/>
              <a:gd name="T29" fmla="*/ 0 h 4515"/>
              <a:gd name="T30" fmla="*/ 584 w 1032"/>
              <a:gd name="T31" fmla="*/ 0 h 4515"/>
              <a:gd name="T32" fmla="*/ 577 w 1032"/>
              <a:gd name="T33" fmla="*/ 398 h 4515"/>
              <a:gd name="T34" fmla="*/ 567 w 1032"/>
              <a:gd name="T35" fmla="*/ 861 h 4515"/>
              <a:gd name="T36" fmla="*/ 561 w 1032"/>
              <a:gd name="T37" fmla="*/ 1109 h 4515"/>
              <a:gd name="T38" fmla="*/ 516 w 1032"/>
              <a:gd name="T39" fmla="*/ 1157 h 4515"/>
              <a:gd name="T40" fmla="*/ 471 w 1032"/>
              <a:gd name="T41" fmla="*/ 1109 h 4515"/>
              <a:gd name="T42" fmla="*/ 466 w 1032"/>
              <a:gd name="T43" fmla="*/ 861 h 4515"/>
              <a:gd name="T44" fmla="*/ 455 w 1032"/>
              <a:gd name="T45" fmla="*/ 398 h 4515"/>
              <a:gd name="T46" fmla="*/ 448 w 1032"/>
              <a:gd name="T47" fmla="*/ 0 h 4515"/>
              <a:gd name="T48" fmla="*/ 417 w 1032"/>
              <a:gd name="T49" fmla="*/ 0 h 4515"/>
              <a:gd name="T50" fmla="*/ 333 w 1032"/>
              <a:gd name="T51" fmla="*/ 1 h 4515"/>
              <a:gd name="T52" fmla="*/ 332 w 1032"/>
              <a:gd name="T53" fmla="*/ 27 h 4515"/>
              <a:gd name="T54" fmla="*/ 310 w 1032"/>
              <a:gd name="T55" fmla="*/ 1098 h 4515"/>
              <a:gd name="T56" fmla="*/ 254 w 1032"/>
              <a:gd name="T57" fmla="*/ 1157 h 4515"/>
              <a:gd name="T58" fmla="*/ 213 w 1032"/>
              <a:gd name="T59" fmla="*/ 1119 h 4515"/>
              <a:gd name="T60" fmla="*/ 213 w 1032"/>
              <a:gd name="T61" fmla="*/ 1089 h 4515"/>
              <a:gd name="T62" fmla="*/ 213 w 1032"/>
              <a:gd name="T63" fmla="*/ 35 h 4515"/>
              <a:gd name="T64" fmla="*/ 213 w 1032"/>
              <a:gd name="T65" fmla="*/ 1 h 4515"/>
              <a:gd name="T66" fmla="*/ 131 w 1032"/>
              <a:gd name="T67" fmla="*/ 2 h 4515"/>
              <a:gd name="T68" fmla="*/ 119 w 1032"/>
              <a:gd name="T69" fmla="*/ 18 h 4515"/>
              <a:gd name="T70" fmla="*/ 96 w 1032"/>
              <a:gd name="T71" fmla="*/ 223 h 4515"/>
              <a:gd name="T72" fmla="*/ 68 w 1032"/>
              <a:gd name="T73" fmla="*/ 509 h 4515"/>
              <a:gd name="T74" fmla="*/ 44 w 1032"/>
              <a:gd name="T75" fmla="*/ 807 h 4515"/>
              <a:gd name="T76" fmla="*/ 12 w 1032"/>
              <a:gd name="T77" fmla="*/ 1317 h 4515"/>
              <a:gd name="T78" fmla="*/ 184 w 1032"/>
              <a:gd name="T79" fmla="*/ 1676 h 4515"/>
              <a:gd name="T80" fmla="*/ 258 w 1032"/>
              <a:gd name="T81" fmla="*/ 1733 h 4515"/>
              <a:gd name="T82" fmla="*/ 318 w 1032"/>
              <a:gd name="T83" fmla="*/ 1839 h 4515"/>
              <a:gd name="T84" fmla="*/ 326 w 1032"/>
              <a:gd name="T85" fmla="*/ 2061 h 4515"/>
              <a:gd name="T86" fmla="*/ 307 w 1032"/>
              <a:gd name="T87" fmla="*/ 3035 h 4515"/>
              <a:gd name="T88" fmla="*/ 293 w 1032"/>
              <a:gd name="T89" fmla="*/ 3730 h 4515"/>
              <a:gd name="T90" fmla="*/ 282 w 1032"/>
              <a:gd name="T91" fmla="*/ 4305 h 4515"/>
              <a:gd name="T92" fmla="*/ 298 w 1032"/>
              <a:gd name="T93" fmla="*/ 4414 h 4515"/>
              <a:gd name="T94" fmla="*/ 402 w 1032"/>
              <a:gd name="T95" fmla="*/ 4503 h 4515"/>
              <a:gd name="T96" fmla="*/ 516 w 1032"/>
              <a:gd name="T97" fmla="*/ 4515 h 4515"/>
              <a:gd name="T98" fmla="*/ 630 w 1032"/>
              <a:gd name="T99" fmla="*/ 4503 h 4515"/>
              <a:gd name="T100" fmla="*/ 735 w 1032"/>
              <a:gd name="T101" fmla="*/ 4414 h 4515"/>
              <a:gd name="T102" fmla="*/ 750 w 1032"/>
              <a:gd name="T103" fmla="*/ 4305 h 4515"/>
              <a:gd name="T104" fmla="*/ 739 w 1032"/>
              <a:gd name="T105" fmla="*/ 3730 h 4515"/>
              <a:gd name="T106" fmla="*/ 725 w 1032"/>
              <a:gd name="T107" fmla="*/ 3035 h 4515"/>
              <a:gd name="T108" fmla="*/ 706 w 1032"/>
              <a:gd name="T109" fmla="*/ 2061 h 4515"/>
              <a:gd name="T110" fmla="*/ 715 w 1032"/>
              <a:gd name="T111" fmla="*/ 1839 h 4515"/>
              <a:gd name="T112" fmla="*/ 774 w 1032"/>
              <a:gd name="T113" fmla="*/ 1733 h 4515"/>
              <a:gd name="T114" fmla="*/ 848 w 1032"/>
              <a:gd name="T115" fmla="*/ 1676 h 4515"/>
              <a:gd name="T116" fmla="*/ 1020 w 1032"/>
              <a:gd name="T117" fmla="*/ 1317 h 4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032" h="4515">
                <a:moveTo>
                  <a:pt x="1020" y="1317"/>
                </a:moveTo>
                <a:cubicBezTo>
                  <a:pt x="1007" y="1147"/>
                  <a:pt x="1000" y="977"/>
                  <a:pt x="989" y="807"/>
                </a:cubicBezTo>
                <a:cubicBezTo>
                  <a:pt x="982" y="708"/>
                  <a:pt x="974" y="608"/>
                  <a:pt x="965" y="509"/>
                </a:cubicBezTo>
                <a:cubicBezTo>
                  <a:pt x="956" y="413"/>
                  <a:pt x="946" y="318"/>
                  <a:pt x="937" y="223"/>
                </a:cubicBezTo>
                <a:cubicBezTo>
                  <a:pt x="930" y="155"/>
                  <a:pt x="922" y="86"/>
                  <a:pt x="914" y="18"/>
                </a:cubicBezTo>
                <a:cubicBezTo>
                  <a:pt x="913" y="12"/>
                  <a:pt x="906" y="2"/>
                  <a:pt x="901" y="2"/>
                </a:cubicBezTo>
                <a:cubicBezTo>
                  <a:pt x="875" y="0"/>
                  <a:pt x="849" y="1"/>
                  <a:pt x="820" y="1"/>
                </a:cubicBezTo>
                <a:cubicBezTo>
                  <a:pt x="820" y="16"/>
                  <a:pt x="820" y="26"/>
                  <a:pt x="820" y="35"/>
                </a:cubicBezTo>
                <a:cubicBezTo>
                  <a:pt x="820" y="387"/>
                  <a:pt x="820" y="738"/>
                  <a:pt x="820" y="1089"/>
                </a:cubicBezTo>
                <a:cubicBezTo>
                  <a:pt x="820" y="1099"/>
                  <a:pt x="820" y="1109"/>
                  <a:pt x="819" y="1119"/>
                </a:cubicBezTo>
                <a:cubicBezTo>
                  <a:pt x="817" y="1141"/>
                  <a:pt x="802" y="1156"/>
                  <a:pt x="779" y="1157"/>
                </a:cubicBezTo>
                <a:cubicBezTo>
                  <a:pt x="739" y="1159"/>
                  <a:pt x="723" y="1144"/>
                  <a:pt x="723" y="1098"/>
                </a:cubicBezTo>
                <a:cubicBezTo>
                  <a:pt x="715" y="741"/>
                  <a:pt x="707" y="384"/>
                  <a:pt x="700" y="27"/>
                </a:cubicBezTo>
                <a:cubicBezTo>
                  <a:pt x="700" y="19"/>
                  <a:pt x="699" y="1"/>
                  <a:pt x="699" y="1"/>
                </a:cubicBezTo>
                <a:cubicBezTo>
                  <a:pt x="615" y="0"/>
                  <a:pt x="615" y="0"/>
                  <a:pt x="615" y="0"/>
                </a:cubicBezTo>
                <a:cubicBezTo>
                  <a:pt x="584" y="0"/>
                  <a:pt x="584" y="0"/>
                  <a:pt x="584" y="0"/>
                </a:cubicBezTo>
                <a:cubicBezTo>
                  <a:pt x="584" y="0"/>
                  <a:pt x="580" y="275"/>
                  <a:pt x="577" y="398"/>
                </a:cubicBezTo>
                <a:cubicBezTo>
                  <a:pt x="574" y="552"/>
                  <a:pt x="570" y="706"/>
                  <a:pt x="567" y="861"/>
                </a:cubicBezTo>
                <a:cubicBezTo>
                  <a:pt x="565" y="944"/>
                  <a:pt x="564" y="1026"/>
                  <a:pt x="561" y="1109"/>
                </a:cubicBezTo>
                <a:cubicBezTo>
                  <a:pt x="560" y="1142"/>
                  <a:pt x="546" y="1156"/>
                  <a:pt x="516" y="1157"/>
                </a:cubicBezTo>
                <a:cubicBezTo>
                  <a:pt x="486" y="1156"/>
                  <a:pt x="472" y="1142"/>
                  <a:pt x="471" y="1109"/>
                </a:cubicBezTo>
                <a:cubicBezTo>
                  <a:pt x="469" y="1026"/>
                  <a:pt x="467" y="944"/>
                  <a:pt x="466" y="861"/>
                </a:cubicBezTo>
                <a:cubicBezTo>
                  <a:pt x="462" y="706"/>
                  <a:pt x="458" y="552"/>
                  <a:pt x="455" y="398"/>
                </a:cubicBezTo>
                <a:cubicBezTo>
                  <a:pt x="452" y="275"/>
                  <a:pt x="448" y="0"/>
                  <a:pt x="448" y="0"/>
                </a:cubicBezTo>
                <a:cubicBezTo>
                  <a:pt x="417" y="0"/>
                  <a:pt x="417" y="0"/>
                  <a:pt x="417" y="0"/>
                </a:cubicBezTo>
                <a:cubicBezTo>
                  <a:pt x="333" y="1"/>
                  <a:pt x="333" y="1"/>
                  <a:pt x="333" y="1"/>
                </a:cubicBezTo>
                <a:cubicBezTo>
                  <a:pt x="333" y="1"/>
                  <a:pt x="332" y="19"/>
                  <a:pt x="332" y="27"/>
                </a:cubicBezTo>
                <a:cubicBezTo>
                  <a:pt x="325" y="384"/>
                  <a:pt x="317" y="741"/>
                  <a:pt x="310" y="1098"/>
                </a:cubicBezTo>
                <a:cubicBezTo>
                  <a:pt x="309" y="1144"/>
                  <a:pt x="294" y="1159"/>
                  <a:pt x="254" y="1157"/>
                </a:cubicBezTo>
                <a:cubicBezTo>
                  <a:pt x="231" y="1156"/>
                  <a:pt x="215" y="1141"/>
                  <a:pt x="213" y="1119"/>
                </a:cubicBezTo>
                <a:cubicBezTo>
                  <a:pt x="212" y="1109"/>
                  <a:pt x="213" y="1099"/>
                  <a:pt x="213" y="1089"/>
                </a:cubicBezTo>
                <a:cubicBezTo>
                  <a:pt x="213" y="738"/>
                  <a:pt x="213" y="387"/>
                  <a:pt x="213" y="35"/>
                </a:cubicBezTo>
                <a:cubicBezTo>
                  <a:pt x="213" y="26"/>
                  <a:pt x="213" y="16"/>
                  <a:pt x="213" y="1"/>
                </a:cubicBezTo>
                <a:cubicBezTo>
                  <a:pt x="184" y="1"/>
                  <a:pt x="157" y="0"/>
                  <a:pt x="131" y="2"/>
                </a:cubicBezTo>
                <a:cubicBezTo>
                  <a:pt x="127" y="2"/>
                  <a:pt x="119" y="12"/>
                  <a:pt x="119" y="18"/>
                </a:cubicBezTo>
                <a:cubicBezTo>
                  <a:pt x="110" y="86"/>
                  <a:pt x="103" y="155"/>
                  <a:pt x="96" y="223"/>
                </a:cubicBezTo>
                <a:cubicBezTo>
                  <a:pt x="86" y="318"/>
                  <a:pt x="76" y="413"/>
                  <a:pt x="68" y="509"/>
                </a:cubicBezTo>
                <a:cubicBezTo>
                  <a:pt x="59" y="608"/>
                  <a:pt x="50" y="708"/>
                  <a:pt x="44" y="807"/>
                </a:cubicBezTo>
                <a:cubicBezTo>
                  <a:pt x="32" y="977"/>
                  <a:pt x="25" y="1147"/>
                  <a:pt x="12" y="1317"/>
                </a:cubicBezTo>
                <a:cubicBezTo>
                  <a:pt x="0" y="1471"/>
                  <a:pt x="69" y="1584"/>
                  <a:pt x="184" y="1676"/>
                </a:cubicBezTo>
                <a:cubicBezTo>
                  <a:pt x="209" y="1695"/>
                  <a:pt x="232" y="1716"/>
                  <a:pt x="258" y="1733"/>
                </a:cubicBezTo>
                <a:cubicBezTo>
                  <a:pt x="296" y="1759"/>
                  <a:pt x="315" y="1796"/>
                  <a:pt x="318" y="1839"/>
                </a:cubicBezTo>
                <a:cubicBezTo>
                  <a:pt x="323" y="1913"/>
                  <a:pt x="327" y="1987"/>
                  <a:pt x="326" y="2061"/>
                </a:cubicBezTo>
                <a:cubicBezTo>
                  <a:pt x="321" y="2386"/>
                  <a:pt x="313" y="2710"/>
                  <a:pt x="307" y="3035"/>
                </a:cubicBezTo>
                <a:cubicBezTo>
                  <a:pt x="302" y="3267"/>
                  <a:pt x="298" y="3498"/>
                  <a:pt x="293" y="3730"/>
                </a:cubicBezTo>
                <a:cubicBezTo>
                  <a:pt x="289" y="3921"/>
                  <a:pt x="284" y="4113"/>
                  <a:pt x="282" y="4305"/>
                </a:cubicBezTo>
                <a:cubicBezTo>
                  <a:pt x="282" y="4341"/>
                  <a:pt x="286" y="4379"/>
                  <a:pt x="298" y="4414"/>
                </a:cubicBezTo>
                <a:cubicBezTo>
                  <a:pt x="313" y="4460"/>
                  <a:pt x="353" y="4493"/>
                  <a:pt x="402" y="4503"/>
                </a:cubicBezTo>
                <a:cubicBezTo>
                  <a:pt x="440" y="4510"/>
                  <a:pt x="478" y="4514"/>
                  <a:pt x="516" y="4515"/>
                </a:cubicBezTo>
                <a:cubicBezTo>
                  <a:pt x="554" y="4514"/>
                  <a:pt x="592" y="4510"/>
                  <a:pt x="630" y="4503"/>
                </a:cubicBezTo>
                <a:cubicBezTo>
                  <a:pt x="679" y="4493"/>
                  <a:pt x="719" y="4460"/>
                  <a:pt x="735" y="4414"/>
                </a:cubicBezTo>
                <a:cubicBezTo>
                  <a:pt x="746" y="4379"/>
                  <a:pt x="750" y="4341"/>
                  <a:pt x="750" y="4305"/>
                </a:cubicBezTo>
                <a:cubicBezTo>
                  <a:pt x="748" y="4113"/>
                  <a:pt x="743" y="3921"/>
                  <a:pt x="739" y="3730"/>
                </a:cubicBezTo>
                <a:cubicBezTo>
                  <a:pt x="735" y="3498"/>
                  <a:pt x="730" y="3267"/>
                  <a:pt x="725" y="3035"/>
                </a:cubicBezTo>
                <a:cubicBezTo>
                  <a:pt x="719" y="2710"/>
                  <a:pt x="711" y="2386"/>
                  <a:pt x="706" y="2061"/>
                </a:cubicBezTo>
                <a:cubicBezTo>
                  <a:pt x="705" y="1987"/>
                  <a:pt x="709" y="1913"/>
                  <a:pt x="715" y="1839"/>
                </a:cubicBezTo>
                <a:cubicBezTo>
                  <a:pt x="718" y="1796"/>
                  <a:pt x="736" y="1759"/>
                  <a:pt x="774" y="1733"/>
                </a:cubicBezTo>
                <a:cubicBezTo>
                  <a:pt x="800" y="1716"/>
                  <a:pt x="824" y="1695"/>
                  <a:pt x="848" y="1676"/>
                </a:cubicBezTo>
                <a:cubicBezTo>
                  <a:pt x="963" y="1584"/>
                  <a:pt x="1032" y="1471"/>
                  <a:pt x="1020" y="131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9" name="Freeform 6">
            <a:extLst>
              <a:ext uri="{FF2B5EF4-FFF2-40B4-BE49-F238E27FC236}">
                <a16:creationId xmlns:a16="http://schemas.microsoft.com/office/drawing/2014/main" id="{3D647B56-D156-43A7-9BC2-921E73FA738A}"/>
              </a:ext>
            </a:extLst>
          </p:cNvPr>
          <p:cNvSpPr>
            <a:spLocks/>
          </p:cNvSpPr>
          <p:nvPr/>
        </p:nvSpPr>
        <p:spPr bwMode="auto">
          <a:xfrm>
            <a:off x="6027964" y="717054"/>
            <a:ext cx="113521" cy="405566"/>
          </a:xfrm>
          <a:custGeom>
            <a:avLst/>
            <a:gdLst>
              <a:gd name="T0" fmla="*/ 1321 w 1356"/>
              <a:gd name="T1" fmla="*/ 726 h 4546"/>
              <a:gd name="T2" fmla="*/ 1206 w 1356"/>
              <a:gd name="T3" fmla="*/ 399 h 4546"/>
              <a:gd name="T4" fmla="*/ 864 w 1356"/>
              <a:gd name="T5" fmla="*/ 43 h 4546"/>
              <a:gd name="T6" fmla="*/ 678 w 1356"/>
              <a:gd name="T7" fmla="*/ 0 h 4546"/>
              <a:gd name="T8" fmla="*/ 492 w 1356"/>
              <a:gd name="T9" fmla="*/ 43 h 4546"/>
              <a:gd name="T10" fmla="*/ 150 w 1356"/>
              <a:gd name="T11" fmla="*/ 399 h 4546"/>
              <a:gd name="T12" fmla="*/ 35 w 1356"/>
              <a:gd name="T13" fmla="*/ 726 h 4546"/>
              <a:gd name="T14" fmla="*/ 29 w 1356"/>
              <a:gd name="T15" fmla="*/ 1162 h 4546"/>
              <a:gd name="T16" fmla="*/ 134 w 1356"/>
              <a:gd name="T17" fmla="*/ 1468 h 4546"/>
              <a:gd name="T18" fmla="*/ 414 w 1356"/>
              <a:gd name="T19" fmla="*/ 1750 h 4546"/>
              <a:gd name="T20" fmla="*/ 479 w 1356"/>
              <a:gd name="T21" fmla="*/ 1846 h 4546"/>
              <a:gd name="T22" fmla="*/ 483 w 1356"/>
              <a:gd name="T23" fmla="*/ 2225 h 4546"/>
              <a:gd name="T24" fmla="*/ 471 w 1356"/>
              <a:gd name="T25" fmla="*/ 2859 h 4546"/>
              <a:gd name="T26" fmla="*/ 453 w 1356"/>
              <a:gd name="T27" fmla="*/ 3712 h 4546"/>
              <a:gd name="T28" fmla="*/ 441 w 1356"/>
              <a:gd name="T29" fmla="*/ 4341 h 4546"/>
              <a:gd name="T30" fmla="*/ 509 w 1356"/>
              <a:gd name="T31" fmla="*/ 4508 h 4546"/>
              <a:gd name="T32" fmla="*/ 564 w 1356"/>
              <a:gd name="T33" fmla="*/ 4534 h 4546"/>
              <a:gd name="T34" fmla="*/ 678 w 1356"/>
              <a:gd name="T35" fmla="*/ 4546 h 4546"/>
              <a:gd name="T36" fmla="*/ 793 w 1356"/>
              <a:gd name="T37" fmla="*/ 4534 h 4546"/>
              <a:gd name="T38" fmla="*/ 847 w 1356"/>
              <a:gd name="T39" fmla="*/ 4508 h 4546"/>
              <a:gd name="T40" fmla="*/ 915 w 1356"/>
              <a:gd name="T41" fmla="*/ 4341 h 4546"/>
              <a:gd name="T42" fmla="*/ 903 w 1356"/>
              <a:gd name="T43" fmla="*/ 3712 h 4546"/>
              <a:gd name="T44" fmla="*/ 885 w 1356"/>
              <a:gd name="T45" fmla="*/ 2859 h 4546"/>
              <a:gd name="T46" fmla="*/ 873 w 1356"/>
              <a:gd name="T47" fmla="*/ 2225 h 4546"/>
              <a:gd name="T48" fmla="*/ 878 w 1356"/>
              <a:gd name="T49" fmla="*/ 1846 h 4546"/>
              <a:gd name="T50" fmla="*/ 942 w 1356"/>
              <a:gd name="T51" fmla="*/ 1750 h 4546"/>
              <a:gd name="T52" fmla="*/ 1223 w 1356"/>
              <a:gd name="T53" fmla="*/ 1468 h 4546"/>
              <a:gd name="T54" fmla="*/ 1328 w 1356"/>
              <a:gd name="T55" fmla="*/ 1162 h 4546"/>
              <a:gd name="T56" fmla="*/ 1321 w 1356"/>
              <a:gd name="T57" fmla="*/ 726 h 4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356" h="4546">
                <a:moveTo>
                  <a:pt x="1321" y="726"/>
                </a:moveTo>
                <a:cubicBezTo>
                  <a:pt x="1300" y="612"/>
                  <a:pt x="1262" y="502"/>
                  <a:pt x="1206" y="399"/>
                </a:cubicBezTo>
                <a:cubicBezTo>
                  <a:pt x="1125" y="249"/>
                  <a:pt x="1024" y="119"/>
                  <a:pt x="864" y="43"/>
                </a:cubicBezTo>
                <a:cubicBezTo>
                  <a:pt x="802" y="14"/>
                  <a:pt x="740" y="0"/>
                  <a:pt x="678" y="0"/>
                </a:cubicBezTo>
                <a:cubicBezTo>
                  <a:pt x="616" y="0"/>
                  <a:pt x="554" y="14"/>
                  <a:pt x="492" y="43"/>
                </a:cubicBezTo>
                <a:cubicBezTo>
                  <a:pt x="333" y="119"/>
                  <a:pt x="231" y="249"/>
                  <a:pt x="150" y="399"/>
                </a:cubicBezTo>
                <a:cubicBezTo>
                  <a:pt x="94" y="502"/>
                  <a:pt x="57" y="612"/>
                  <a:pt x="35" y="726"/>
                </a:cubicBezTo>
                <a:cubicBezTo>
                  <a:pt x="7" y="871"/>
                  <a:pt x="0" y="1016"/>
                  <a:pt x="29" y="1162"/>
                </a:cubicBezTo>
                <a:cubicBezTo>
                  <a:pt x="49" y="1269"/>
                  <a:pt x="81" y="1372"/>
                  <a:pt x="134" y="1468"/>
                </a:cubicBezTo>
                <a:cubicBezTo>
                  <a:pt x="200" y="1590"/>
                  <a:pt x="289" y="1688"/>
                  <a:pt x="414" y="1750"/>
                </a:cubicBezTo>
                <a:cubicBezTo>
                  <a:pt x="453" y="1770"/>
                  <a:pt x="472" y="1804"/>
                  <a:pt x="479" y="1846"/>
                </a:cubicBezTo>
                <a:cubicBezTo>
                  <a:pt x="497" y="1972"/>
                  <a:pt x="485" y="2099"/>
                  <a:pt x="483" y="2225"/>
                </a:cubicBezTo>
                <a:cubicBezTo>
                  <a:pt x="481" y="2436"/>
                  <a:pt x="475" y="2648"/>
                  <a:pt x="471" y="2859"/>
                </a:cubicBezTo>
                <a:cubicBezTo>
                  <a:pt x="465" y="3143"/>
                  <a:pt x="459" y="3427"/>
                  <a:pt x="453" y="3712"/>
                </a:cubicBezTo>
                <a:cubicBezTo>
                  <a:pt x="449" y="3921"/>
                  <a:pt x="444" y="4131"/>
                  <a:pt x="441" y="4341"/>
                </a:cubicBezTo>
                <a:cubicBezTo>
                  <a:pt x="440" y="4405"/>
                  <a:pt x="454" y="4466"/>
                  <a:pt x="509" y="4508"/>
                </a:cubicBezTo>
                <a:cubicBezTo>
                  <a:pt x="524" y="4520"/>
                  <a:pt x="544" y="4530"/>
                  <a:pt x="564" y="4534"/>
                </a:cubicBezTo>
                <a:cubicBezTo>
                  <a:pt x="602" y="4542"/>
                  <a:pt x="640" y="4546"/>
                  <a:pt x="678" y="4546"/>
                </a:cubicBezTo>
                <a:cubicBezTo>
                  <a:pt x="716" y="4546"/>
                  <a:pt x="755" y="4542"/>
                  <a:pt x="793" y="4534"/>
                </a:cubicBezTo>
                <a:cubicBezTo>
                  <a:pt x="812" y="4530"/>
                  <a:pt x="832" y="4520"/>
                  <a:pt x="847" y="4508"/>
                </a:cubicBezTo>
                <a:cubicBezTo>
                  <a:pt x="902" y="4466"/>
                  <a:pt x="916" y="4405"/>
                  <a:pt x="915" y="4341"/>
                </a:cubicBezTo>
                <a:cubicBezTo>
                  <a:pt x="912" y="4131"/>
                  <a:pt x="907" y="3921"/>
                  <a:pt x="903" y="3712"/>
                </a:cubicBezTo>
                <a:cubicBezTo>
                  <a:pt x="897" y="3427"/>
                  <a:pt x="891" y="3143"/>
                  <a:pt x="885" y="2859"/>
                </a:cubicBezTo>
                <a:cubicBezTo>
                  <a:pt x="881" y="2648"/>
                  <a:pt x="876" y="2436"/>
                  <a:pt x="873" y="2225"/>
                </a:cubicBezTo>
                <a:cubicBezTo>
                  <a:pt x="872" y="2099"/>
                  <a:pt x="859" y="1972"/>
                  <a:pt x="878" y="1846"/>
                </a:cubicBezTo>
                <a:cubicBezTo>
                  <a:pt x="884" y="1804"/>
                  <a:pt x="903" y="1770"/>
                  <a:pt x="942" y="1750"/>
                </a:cubicBezTo>
                <a:cubicBezTo>
                  <a:pt x="1067" y="1688"/>
                  <a:pt x="1157" y="1590"/>
                  <a:pt x="1223" y="1468"/>
                </a:cubicBezTo>
                <a:cubicBezTo>
                  <a:pt x="1275" y="1372"/>
                  <a:pt x="1307" y="1269"/>
                  <a:pt x="1328" y="1162"/>
                </a:cubicBezTo>
                <a:cubicBezTo>
                  <a:pt x="1356" y="1016"/>
                  <a:pt x="1349" y="871"/>
                  <a:pt x="1321" y="72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60" name="Group 2">
            <a:extLst>
              <a:ext uri="{FF2B5EF4-FFF2-40B4-BE49-F238E27FC236}">
                <a16:creationId xmlns:a16="http://schemas.microsoft.com/office/drawing/2014/main" id="{C8161EC8-B847-4111-A96D-529D7F7BB734}"/>
              </a:ext>
            </a:extLst>
          </p:cNvPr>
          <p:cNvGrpSpPr/>
          <p:nvPr/>
        </p:nvGrpSpPr>
        <p:grpSpPr>
          <a:xfrm>
            <a:off x="4312530" y="90518"/>
            <a:ext cx="3431912" cy="1514998"/>
            <a:chOff x="1086483" y="1449026"/>
            <a:chExt cx="9664927" cy="5056619"/>
          </a:xfrm>
        </p:grpSpPr>
        <p:grpSp>
          <p:nvGrpSpPr>
            <p:cNvPr id="361" name="Group 16">
              <a:extLst>
                <a:ext uri="{FF2B5EF4-FFF2-40B4-BE49-F238E27FC236}">
                  <a16:creationId xmlns:a16="http://schemas.microsoft.com/office/drawing/2014/main" id="{0CAEC01D-6B0C-4338-8AFF-7CA11A014F8F}"/>
                </a:ext>
              </a:extLst>
            </p:cNvPr>
            <p:cNvGrpSpPr/>
            <p:nvPr/>
          </p:nvGrpSpPr>
          <p:grpSpPr>
            <a:xfrm>
              <a:off x="1086483" y="1449026"/>
              <a:ext cx="8997314" cy="5056619"/>
              <a:chOff x="-4637687" y="-7406574"/>
              <a:chExt cx="4505287" cy="5548872"/>
            </a:xfrm>
          </p:grpSpPr>
          <p:sp>
            <p:nvSpPr>
              <p:cNvPr id="366" name="Freeform 5">
                <a:extLst>
                  <a:ext uri="{FF2B5EF4-FFF2-40B4-BE49-F238E27FC236}">
                    <a16:creationId xmlns:a16="http://schemas.microsoft.com/office/drawing/2014/main" id="{2E6E7580-8479-4ED1-8435-107A33881A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637687" y="-4681106"/>
                <a:ext cx="4505287" cy="2823404"/>
              </a:xfrm>
              <a:custGeom>
                <a:avLst/>
                <a:gdLst>
                  <a:gd name="T0" fmla="*/ 885 w 5988"/>
                  <a:gd name="T1" fmla="*/ 0 h 1834"/>
                  <a:gd name="T2" fmla="*/ 889 w 5988"/>
                  <a:gd name="T3" fmla="*/ 1267 h 1834"/>
                  <a:gd name="T4" fmla="*/ 749 w 5988"/>
                  <a:gd name="T5" fmla="*/ 1715 h 1834"/>
                  <a:gd name="T6" fmla="*/ 454 w 5988"/>
                  <a:gd name="T7" fmla="*/ 1831 h 1834"/>
                  <a:gd name="T8" fmla="*/ 94 w 5988"/>
                  <a:gd name="T9" fmla="*/ 1645 h 1834"/>
                  <a:gd name="T10" fmla="*/ 26 w 5988"/>
                  <a:gd name="T11" fmla="*/ 1327 h 1834"/>
                  <a:gd name="T12" fmla="*/ 274 w 5988"/>
                  <a:gd name="T13" fmla="*/ 948 h 1834"/>
                  <a:gd name="T14" fmla="*/ 650 w 5988"/>
                  <a:gd name="T15" fmla="*/ 813 h 1834"/>
                  <a:gd name="T16" fmla="*/ 1295 w 5988"/>
                  <a:gd name="T17" fmla="*/ 898 h 1834"/>
                  <a:gd name="T18" fmla="*/ 1797 w 5988"/>
                  <a:gd name="T19" fmla="*/ 1061 h 1834"/>
                  <a:gd name="T20" fmla="*/ 2556 w 5988"/>
                  <a:gd name="T21" fmla="*/ 1327 h 1834"/>
                  <a:gd name="T22" fmla="*/ 3130 w 5988"/>
                  <a:gd name="T23" fmla="*/ 1511 h 1834"/>
                  <a:gd name="T24" fmla="*/ 5317 w 5988"/>
                  <a:gd name="T25" fmla="*/ 1207 h 1834"/>
                  <a:gd name="T26" fmla="*/ 5988 w 5988"/>
                  <a:gd name="T27" fmla="*/ 407 h 1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988" h="1834">
                    <a:moveTo>
                      <a:pt x="885" y="0"/>
                    </a:moveTo>
                    <a:cubicBezTo>
                      <a:pt x="881" y="652"/>
                      <a:pt x="897" y="989"/>
                      <a:pt x="889" y="1267"/>
                    </a:cubicBezTo>
                    <a:cubicBezTo>
                      <a:pt x="886" y="1370"/>
                      <a:pt x="870" y="1586"/>
                      <a:pt x="749" y="1715"/>
                    </a:cubicBezTo>
                    <a:cubicBezTo>
                      <a:pt x="644" y="1826"/>
                      <a:pt x="512" y="1834"/>
                      <a:pt x="454" y="1831"/>
                    </a:cubicBezTo>
                    <a:cubicBezTo>
                      <a:pt x="391" y="1828"/>
                      <a:pt x="209" y="1804"/>
                      <a:pt x="94" y="1645"/>
                    </a:cubicBezTo>
                    <a:cubicBezTo>
                      <a:pt x="0" y="1516"/>
                      <a:pt x="20" y="1369"/>
                      <a:pt x="26" y="1327"/>
                    </a:cubicBezTo>
                    <a:cubicBezTo>
                      <a:pt x="55" y="1110"/>
                      <a:pt x="222" y="987"/>
                      <a:pt x="274" y="948"/>
                    </a:cubicBezTo>
                    <a:cubicBezTo>
                      <a:pt x="411" y="847"/>
                      <a:pt x="550" y="826"/>
                      <a:pt x="650" y="813"/>
                    </a:cubicBezTo>
                    <a:cubicBezTo>
                      <a:pt x="744" y="800"/>
                      <a:pt x="899" y="791"/>
                      <a:pt x="1295" y="898"/>
                    </a:cubicBezTo>
                    <a:cubicBezTo>
                      <a:pt x="1382" y="922"/>
                      <a:pt x="1467" y="947"/>
                      <a:pt x="1797" y="1061"/>
                    </a:cubicBezTo>
                    <a:cubicBezTo>
                      <a:pt x="2187" y="1196"/>
                      <a:pt x="2298" y="1239"/>
                      <a:pt x="2556" y="1327"/>
                    </a:cubicBezTo>
                    <a:cubicBezTo>
                      <a:pt x="2884" y="1438"/>
                      <a:pt x="3048" y="1492"/>
                      <a:pt x="3130" y="1511"/>
                    </a:cubicBezTo>
                    <a:cubicBezTo>
                      <a:pt x="4083" y="1726"/>
                      <a:pt x="5011" y="1375"/>
                      <a:pt x="5317" y="1207"/>
                    </a:cubicBezTo>
                    <a:cubicBezTo>
                      <a:pt x="5670" y="1013"/>
                      <a:pt x="5988" y="738"/>
                      <a:pt x="5988" y="407"/>
                    </a:cubicBezTo>
                  </a:path>
                </a:pathLst>
              </a:custGeom>
              <a:noFill/>
              <a:ln w="12700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67" name="Freeform 6">
                <a:extLst>
                  <a:ext uri="{FF2B5EF4-FFF2-40B4-BE49-F238E27FC236}">
                    <a16:creationId xmlns:a16="http://schemas.microsoft.com/office/drawing/2014/main" id="{294E4D57-33BA-4A77-8DA4-E10929F21F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545013" y="-7347836"/>
                <a:ext cx="263525" cy="2019300"/>
              </a:xfrm>
              <a:custGeom>
                <a:avLst/>
                <a:gdLst>
                  <a:gd name="T0" fmla="*/ 375 w 375"/>
                  <a:gd name="T1" fmla="*/ 1401 h 1441"/>
                  <a:gd name="T2" fmla="*/ 289 w 375"/>
                  <a:gd name="T3" fmla="*/ 1441 h 1441"/>
                  <a:gd name="T4" fmla="*/ 125 w 375"/>
                  <a:gd name="T5" fmla="*/ 859 h 1441"/>
                  <a:gd name="T6" fmla="*/ 16 w 375"/>
                  <a:gd name="T7" fmla="*/ 349 h 1441"/>
                  <a:gd name="T8" fmla="*/ 86 w 375"/>
                  <a:gd name="T9" fmla="*/ 73 h 1441"/>
                  <a:gd name="T10" fmla="*/ 336 w 375"/>
                  <a:gd name="T11" fmla="*/ 4 h 1441"/>
                  <a:gd name="T12" fmla="*/ 359 w 375"/>
                  <a:gd name="T13" fmla="*/ 4 h 1441"/>
                  <a:gd name="T14" fmla="*/ 359 w 375"/>
                  <a:gd name="T15" fmla="*/ 86 h 1441"/>
                  <a:gd name="T16" fmla="*/ 319 w 375"/>
                  <a:gd name="T17" fmla="*/ 86 h 1441"/>
                  <a:gd name="T18" fmla="*/ 135 w 375"/>
                  <a:gd name="T19" fmla="*/ 147 h 1441"/>
                  <a:gd name="T20" fmla="*/ 100 w 375"/>
                  <a:gd name="T21" fmla="*/ 323 h 1441"/>
                  <a:gd name="T22" fmla="*/ 220 w 375"/>
                  <a:gd name="T23" fmla="*/ 897 h 1441"/>
                  <a:gd name="T24" fmla="*/ 375 w 375"/>
                  <a:gd name="T25" fmla="*/ 1401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1441">
                    <a:moveTo>
                      <a:pt x="375" y="1401"/>
                    </a:moveTo>
                    <a:cubicBezTo>
                      <a:pt x="289" y="1441"/>
                      <a:pt x="289" y="1441"/>
                      <a:pt x="289" y="1441"/>
                    </a:cubicBezTo>
                    <a:cubicBezTo>
                      <a:pt x="289" y="1441"/>
                      <a:pt x="194" y="1175"/>
                      <a:pt x="125" y="859"/>
                    </a:cubicBezTo>
                    <a:cubicBezTo>
                      <a:pt x="57" y="549"/>
                      <a:pt x="21" y="423"/>
                      <a:pt x="16" y="349"/>
                    </a:cubicBezTo>
                    <a:cubicBezTo>
                      <a:pt x="10" y="275"/>
                      <a:pt x="0" y="162"/>
                      <a:pt x="86" y="73"/>
                    </a:cubicBezTo>
                    <a:cubicBezTo>
                      <a:pt x="156" y="0"/>
                      <a:pt x="289" y="4"/>
                      <a:pt x="336" y="4"/>
                    </a:cubicBezTo>
                    <a:cubicBezTo>
                      <a:pt x="354" y="4"/>
                      <a:pt x="359" y="4"/>
                      <a:pt x="359" y="4"/>
                    </a:cubicBezTo>
                    <a:cubicBezTo>
                      <a:pt x="359" y="86"/>
                      <a:pt x="359" y="86"/>
                      <a:pt x="359" y="86"/>
                    </a:cubicBezTo>
                    <a:cubicBezTo>
                      <a:pt x="359" y="86"/>
                      <a:pt x="338" y="86"/>
                      <a:pt x="319" y="86"/>
                    </a:cubicBezTo>
                    <a:cubicBezTo>
                      <a:pt x="266" y="86"/>
                      <a:pt x="174" y="87"/>
                      <a:pt x="135" y="147"/>
                    </a:cubicBezTo>
                    <a:cubicBezTo>
                      <a:pt x="91" y="212"/>
                      <a:pt x="97" y="266"/>
                      <a:pt x="100" y="323"/>
                    </a:cubicBezTo>
                    <a:cubicBezTo>
                      <a:pt x="104" y="380"/>
                      <a:pt x="154" y="598"/>
                      <a:pt x="220" y="897"/>
                    </a:cubicBezTo>
                    <a:cubicBezTo>
                      <a:pt x="300" y="1260"/>
                      <a:pt x="375" y="1401"/>
                      <a:pt x="375" y="140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Freeform 7">
                <a:extLst>
                  <a:ext uri="{FF2B5EF4-FFF2-40B4-BE49-F238E27FC236}">
                    <a16:creationId xmlns:a16="http://schemas.microsoft.com/office/drawing/2014/main" id="{C68FED06-145B-4ACA-8583-1957EEE0B1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295775" y="-7406574"/>
                <a:ext cx="188913" cy="250825"/>
              </a:xfrm>
              <a:custGeom>
                <a:avLst/>
                <a:gdLst>
                  <a:gd name="T0" fmla="*/ 196 w 270"/>
                  <a:gd name="T1" fmla="*/ 4 h 179"/>
                  <a:gd name="T2" fmla="*/ 96 w 270"/>
                  <a:gd name="T3" fmla="*/ 4 h 179"/>
                  <a:gd name="T4" fmla="*/ 4 w 270"/>
                  <a:gd name="T5" fmla="*/ 40 h 179"/>
                  <a:gd name="T6" fmla="*/ 0 w 270"/>
                  <a:gd name="T7" fmla="*/ 58 h 179"/>
                  <a:gd name="T8" fmla="*/ 1 w 270"/>
                  <a:gd name="T9" fmla="*/ 89 h 179"/>
                  <a:gd name="T10" fmla="*/ 0 w 270"/>
                  <a:gd name="T11" fmla="*/ 121 h 179"/>
                  <a:gd name="T12" fmla="*/ 4 w 270"/>
                  <a:gd name="T13" fmla="*/ 138 h 179"/>
                  <a:gd name="T14" fmla="*/ 96 w 270"/>
                  <a:gd name="T15" fmla="*/ 175 h 179"/>
                  <a:gd name="T16" fmla="*/ 196 w 270"/>
                  <a:gd name="T17" fmla="*/ 175 h 179"/>
                  <a:gd name="T18" fmla="*/ 270 w 270"/>
                  <a:gd name="T19" fmla="*/ 101 h 179"/>
                  <a:gd name="T20" fmla="*/ 270 w 270"/>
                  <a:gd name="T21" fmla="*/ 89 h 179"/>
                  <a:gd name="T22" fmla="*/ 270 w 270"/>
                  <a:gd name="T23" fmla="*/ 78 h 179"/>
                  <a:gd name="T24" fmla="*/ 196 w 270"/>
                  <a:gd name="T25" fmla="*/ 4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179">
                    <a:moveTo>
                      <a:pt x="196" y="4"/>
                    </a:moveTo>
                    <a:cubicBezTo>
                      <a:pt x="196" y="4"/>
                      <a:pt x="119" y="0"/>
                      <a:pt x="96" y="4"/>
                    </a:cubicBezTo>
                    <a:cubicBezTo>
                      <a:pt x="74" y="7"/>
                      <a:pt x="15" y="25"/>
                      <a:pt x="4" y="40"/>
                    </a:cubicBezTo>
                    <a:cubicBezTo>
                      <a:pt x="0" y="47"/>
                      <a:pt x="0" y="54"/>
                      <a:pt x="0" y="58"/>
                    </a:cubicBezTo>
                    <a:cubicBezTo>
                      <a:pt x="0" y="66"/>
                      <a:pt x="0" y="78"/>
                      <a:pt x="1" y="89"/>
                    </a:cubicBezTo>
                    <a:cubicBezTo>
                      <a:pt x="0" y="101"/>
                      <a:pt x="0" y="113"/>
                      <a:pt x="0" y="121"/>
                    </a:cubicBezTo>
                    <a:cubicBezTo>
                      <a:pt x="0" y="124"/>
                      <a:pt x="0" y="132"/>
                      <a:pt x="4" y="138"/>
                    </a:cubicBezTo>
                    <a:cubicBezTo>
                      <a:pt x="15" y="153"/>
                      <a:pt x="74" y="172"/>
                      <a:pt x="96" y="175"/>
                    </a:cubicBezTo>
                    <a:cubicBezTo>
                      <a:pt x="119" y="179"/>
                      <a:pt x="196" y="175"/>
                      <a:pt x="196" y="175"/>
                    </a:cubicBezTo>
                    <a:cubicBezTo>
                      <a:pt x="237" y="175"/>
                      <a:pt x="270" y="142"/>
                      <a:pt x="270" y="101"/>
                    </a:cubicBezTo>
                    <a:cubicBezTo>
                      <a:pt x="270" y="89"/>
                      <a:pt x="270" y="89"/>
                      <a:pt x="270" y="89"/>
                    </a:cubicBezTo>
                    <a:cubicBezTo>
                      <a:pt x="270" y="78"/>
                      <a:pt x="270" y="78"/>
                      <a:pt x="270" y="78"/>
                    </a:cubicBezTo>
                    <a:cubicBezTo>
                      <a:pt x="270" y="37"/>
                      <a:pt x="237" y="4"/>
                      <a:pt x="196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Freeform 8">
                <a:extLst>
                  <a:ext uri="{FF2B5EF4-FFF2-40B4-BE49-F238E27FC236}">
                    <a16:creationId xmlns:a16="http://schemas.microsoft.com/office/drawing/2014/main" id="{CCF1CE6C-1A34-4ECF-8D0B-CFFE9371AB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662363" y="-7347836"/>
                <a:ext cx="261938" cy="2019300"/>
              </a:xfrm>
              <a:custGeom>
                <a:avLst/>
                <a:gdLst>
                  <a:gd name="T0" fmla="*/ 0 w 375"/>
                  <a:gd name="T1" fmla="*/ 1401 h 1441"/>
                  <a:gd name="T2" fmla="*/ 86 w 375"/>
                  <a:gd name="T3" fmla="*/ 1441 h 1441"/>
                  <a:gd name="T4" fmla="*/ 250 w 375"/>
                  <a:gd name="T5" fmla="*/ 859 h 1441"/>
                  <a:gd name="T6" fmla="*/ 359 w 375"/>
                  <a:gd name="T7" fmla="*/ 349 h 1441"/>
                  <a:gd name="T8" fmla="*/ 289 w 375"/>
                  <a:gd name="T9" fmla="*/ 73 h 1441"/>
                  <a:gd name="T10" fmla="*/ 39 w 375"/>
                  <a:gd name="T11" fmla="*/ 4 h 1441"/>
                  <a:gd name="T12" fmla="*/ 16 w 375"/>
                  <a:gd name="T13" fmla="*/ 4 h 1441"/>
                  <a:gd name="T14" fmla="*/ 16 w 375"/>
                  <a:gd name="T15" fmla="*/ 86 h 1441"/>
                  <a:gd name="T16" fmla="*/ 56 w 375"/>
                  <a:gd name="T17" fmla="*/ 86 h 1441"/>
                  <a:gd name="T18" fmla="*/ 240 w 375"/>
                  <a:gd name="T19" fmla="*/ 147 h 1441"/>
                  <a:gd name="T20" fmla="*/ 275 w 375"/>
                  <a:gd name="T21" fmla="*/ 323 h 1441"/>
                  <a:gd name="T22" fmla="*/ 155 w 375"/>
                  <a:gd name="T23" fmla="*/ 897 h 1441"/>
                  <a:gd name="T24" fmla="*/ 0 w 375"/>
                  <a:gd name="T25" fmla="*/ 1401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1441">
                    <a:moveTo>
                      <a:pt x="0" y="1401"/>
                    </a:moveTo>
                    <a:cubicBezTo>
                      <a:pt x="86" y="1441"/>
                      <a:pt x="86" y="1441"/>
                      <a:pt x="86" y="1441"/>
                    </a:cubicBezTo>
                    <a:cubicBezTo>
                      <a:pt x="86" y="1441"/>
                      <a:pt x="181" y="1175"/>
                      <a:pt x="250" y="859"/>
                    </a:cubicBezTo>
                    <a:cubicBezTo>
                      <a:pt x="318" y="549"/>
                      <a:pt x="353" y="423"/>
                      <a:pt x="359" y="349"/>
                    </a:cubicBezTo>
                    <a:cubicBezTo>
                      <a:pt x="364" y="275"/>
                      <a:pt x="375" y="162"/>
                      <a:pt x="289" y="73"/>
                    </a:cubicBezTo>
                    <a:cubicBezTo>
                      <a:pt x="219" y="0"/>
                      <a:pt x="86" y="4"/>
                      <a:pt x="39" y="4"/>
                    </a:cubicBezTo>
                    <a:cubicBezTo>
                      <a:pt x="21" y="4"/>
                      <a:pt x="16" y="4"/>
                      <a:pt x="16" y="4"/>
                    </a:cubicBezTo>
                    <a:cubicBezTo>
                      <a:pt x="16" y="86"/>
                      <a:pt x="16" y="86"/>
                      <a:pt x="16" y="86"/>
                    </a:cubicBezTo>
                    <a:cubicBezTo>
                      <a:pt x="16" y="86"/>
                      <a:pt x="36" y="86"/>
                      <a:pt x="56" y="86"/>
                    </a:cubicBezTo>
                    <a:cubicBezTo>
                      <a:pt x="109" y="86"/>
                      <a:pt x="200" y="87"/>
                      <a:pt x="240" y="147"/>
                    </a:cubicBezTo>
                    <a:cubicBezTo>
                      <a:pt x="283" y="212"/>
                      <a:pt x="278" y="266"/>
                      <a:pt x="275" y="323"/>
                    </a:cubicBezTo>
                    <a:cubicBezTo>
                      <a:pt x="271" y="380"/>
                      <a:pt x="221" y="598"/>
                      <a:pt x="155" y="897"/>
                    </a:cubicBezTo>
                    <a:cubicBezTo>
                      <a:pt x="75" y="1260"/>
                      <a:pt x="0" y="1401"/>
                      <a:pt x="0" y="140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70" name="Freeform 9">
                <a:extLst>
                  <a:ext uri="{FF2B5EF4-FFF2-40B4-BE49-F238E27FC236}">
                    <a16:creationId xmlns:a16="http://schemas.microsoft.com/office/drawing/2014/main" id="{9D1EE55F-6F06-4EAC-898B-49DD2EAD6F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836988" y="-7406574"/>
                <a:ext cx="188913" cy="250825"/>
              </a:xfrm>
              <a:custGeom>
                <a:avLst/>
                <a:gdLst>
                  <a:gd name="T0" fmla="*/ 74 w 270"/>
                  <a:gd name="T1" fmla="*/ 4 h 179"/>
                  <a:gd name="T2" fmla="*/ 174 w 270"/>
                  <a:gd name="T3" fmla="*/ 4 h 179"/>
                  <a:gd name="T4" fmla="*/ 265 w 270"/>
                  <a:gd name="T5" fmla="*/ 40 h 179"/>
                  <a:gd name="T6" fmla="*/ 269 w 270"/>
                  <a:gd name="T7" fmla="*/ 58 h 179"/>
                  <a:gd name="T8" fmla="*/ 269 w 270"/>
                  <a:gd name="T9" fmla="*/ 89 h 179"/>
                  <a:gd name="T10" fmla="*/ 269 w 270"/>
                  <a:gd name="T11" fmla="*/ 121 h 179"/>
                  <a:gd name="T12" fmla="*/ 265 w 270"/>
                  <a:gd name="T13" fmla="*/ 138 h 179"/>
                  <a:gd name="T14" fmla="*/ 174 w 270"/>
                  <a:gd name="T15" fmla="*/ 175 h 179"/>
                  <a:gd name="T16" fmla="*/ 74 w 270"/>
                  <a:gd name="T17" fmla="*/ 175 h 179"/>
                  <a:gd name="T18" fmla="*/ 0 w 270"/>
                  <a:gd name="T19" fmla="*/ 101 h 179"/>
                  <a:gd name="T20" fmla="*/ 0 w 270"/>
                  <a:gd name="T21" fmla="*/ 89 h 179"/>
                  <a:gd name="T22" fmla="*/ 0 w 270"/>
                  <a:gd name="T23" fmla="*/ 78 h 179"/>
                  <a:gd name="T24" fmla="*/ 74 w 270"/>
                  <a:gd name="T25" fmla="*/ 4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179">
                    <a:moveTo>
                      <a:pt x="74" y="4"/>
                    </a:moveTo>
                    <a:cubicBezTo>
                      <a:pt x="74" y="4"/>
                      <a:pt x="151" y="0"/>
                      <a:pt x="174" y="4"/>
                    </a:cubicBezTo>
                    <a:cubicBezTo>
                      <a:pt x="196" y="7"/>
                      <a:pt x="255" y="25"/>
                      <a:pt x="265" y="40"/>
                    </a:cubicBezTo>
                    <a:cubicBezTo>
                      <a:pt x="270" y="47"/>
                      <a:pt x="269" y="54"/>
                      <a:pt x="269" y="58"/>
                    </a:cubicBezTo>
                    <a:cubicBezTo>
                      <a:pt x="269" y="66"/>
                      <a:pt x="269" y="78"/>
                      <a:pt x="269" y="89"/>
                    </a:cubicBezTo>
                    <a:cubicBezTo>
                      <a:pt x="269" y="101"/>
                      <a:pt x="269" y="113"/>
                      <a:pt x="269" y="121"/>
                    </a:cubicBezTo>
                    <a:cubicBezTo>
                      <a:pt x="269" y="124"/>
                      <a:pt x="270" y="132"/>
                      <a:pt x="265" y="138"/>
                    </a:cubicBezTo>
                    <a:cubicBezTo>
                      <a:pt x="255" y="153"/>
                      <a:pt x="196" y="172"/>
                      <a:pt x="174" y="175"/>
                    </a:cubicBezTo>
                    <a:cubicBezTo>
                      <a:pt x="151" y="179"/>
                      <a:pt x="74" y="175"/>
                      <a:pt x="74" y="175"/>
                    </a:cubicBezTo>
                    <a:cubicBezTo>
                      <a:pt x="33" y="175"/>
                      <a:pt x="0" y="142"/>
                      <a:pt x="0" y="101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37"/>
                      <a:pt x="33" y="4"/>
                      <a:pt x="74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Freeform 10">
                <a:extLst>
                  <a:ext uri="{FF2B5EF4-FFF2-40B4-BE49-F238E27FC236}">
                    <a16:creationId xmlns:a16="http://schemas.microsoft.com/office/drawing/2014/main" id="{B344658F-1ABF-4760-84DC-B91EB7D45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375150" y="-5447599"/>
                <a:ext cx="803275" cy="992188"/>
              </a:xfrm>
              <a:custGeom>
                <a:avLst/>
                <a:gdLst>
                  <a:gd name="T0" fmla="*/ 1108 w 1146"/>
                  <a:gd name="T1" fmla="*/ 30 h 708"/>
                  <a:gd name="T2" fmla="*/ 1028 w 1146"/>
                  <a:gd name="T3" fmla="*/ 1 h 708"/>
                  <a:gd name="T4" fmla="*/ 972 w 1146"/>
                  <a:gd name="T5" fmla="*/ 43 h 708"/>
                  <a:gd name="T6" fmla="*/ 580 w 1146"/>
                  <a:gd name="T7" fmla="*/ 527 h 708"/>
                  <a:gd name="T8" fmla="*/ 573 w 1146"/>
                  <a:gd name="T9" fmla="*/ 527 h 708"/>
                  <a:gd name="T10" fmla="*/ 565 w 1146"/>
                  <a:gd name="T11" fmla="*/ 527 h 708"/>
                  <a:gd name="T12" fmla="*/ 174 w 1146"/>
                  <a:gd name="T13" fmla="*/ 43 h 708"/>
                  <a:gd name="T14" fmla="*/ 118 w 1146"/>
                  <a:gd name="T15" fmla="*/ 1 h 708"/>
                  <a:gd name="T16" fmla="*/ 37 w 1146"/>
                  <a:gd name="T17" fmla="*/ 30 h 708"/>
                  <a:gd name="T18" fmla="*/ 17 w 1146"/>
                  <a:gd name="T19" fmla="*/ 106 h 708"/>
                  <a:gd name="T20" fmla="*/ 565 w 1146"/>
                  <a:gd name="T21" fmla="*/ 708 h 708"/>
                  <a:gd name="T22" fmla="*/ 573 w 1146"/>
                  <a:gd name="T23" fmla="*/ 708 h 708"/>
                  <a:gd name="T24" fmla="*/ 580 w 1146"/>
                  <a:gd name="T25" fmla="*/ 708 h 708"/>
                  <a:gd name="T26" fmla="*/ 1129 w 1146"/>
                  <a:gd name="T27" fmla="*/ 106 h 708"/>
                  <a:gd name="T28" fmla="*/ 1108 w 1146"/>
                  <a:gd name="T29" fmla="*/ 30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46" h="708">
                    <a:moveTo>
                      <a:pt x="1108" y="30"/>
                    </a:moveTo>
                    <a:cubicBezTo>
                      <a:pt x="1082" y="15"/>
                      <a:pt x="1060" y="3"/>
                      <a:pt x="1028" y="1"/>
                    </a:cubicBezTo>
                    <a:cubicBezTo>
                      <a:pt x="996" y="0"/>
                      <a:pt x="972" y="43"/>
                      <a:pt x="972" y="43"/>
                    </a:cubicBezTo>
                    <a:cubicBezTo>
                      <a:pt x="925" y="156"/>
                      <a:pt x="803" y="527"/>
                      <a:pt x="580" y="527"/>
                    </a:cubicBezTo>
                    <a:cubicBezTo>
                      <a:pt x="578" y="527"/>
                      <a:pt x="575" y="527"/>
                      <a:pt x="573" y="527"/>
                    </a:cubicBezTo>
                    <a:cubicBezTo>
                      <a:pt x="570" y="527"/>
                      <a:pt x="568" y="527"/>
                      <a:pt x="565" y="527"/>
                    </a:cubicBezTo>
                    <a:cubicBezTo>
                      <a:pt x="342" y="527"/>
                      <a:pt x="221" y="156"/>
                      <a:pt x="174" y="43"/>
                    </a:cubicBezTo>
                    <a:cubicBezTo>
                      <a:pt x="174" y="43"/>
                      <a:pt x="150" y="0"/>
                      <a:pt x="118" y="1"/>
                    </a:cubicBezTo>
                    <a:cubicBezTo>
                      <a:pt x="86" y="3"/>
                      <a:pt x="63" y="15"/>
                      <a:pt x="37" y="30"/>
                    </a:cubicBezTo>
                    <a:cubicBezTo>
                      <a:pt x="0" y="52"/>
                      <a:pt x="17" y="106"/>
                      <a:pt x="17" y="106"/>
                    </a:cubicBezTo>
                    <a:cubicBezTo>
                      <a:pt x="127" y="503"/>
                      <a:pt x="321" y="708"/>
                      <a:pt x="565" y="708"/>
                    </a:cubicBezTo>
                    <a:cubicBezTo>
                      <a:pt x="568" y="708"/>
                      <a:pt x="570" y="708"/>
                      <a:pt x="573" y="708"/>
                    </a:cubicBezTo>
                    <a:cubicBezTo>
                      <a:pt x="575" y="708"/>
                      <a:pt x="578" y="708"/>
                      <a:pt x="580" y="708"/>
                    </a:cubicBezTo>
                    <a:cubicBezTo>
                      <a:pt x="825" y="708"/>
                      <a:pt x="1019" y="503"/>
                      <a:pt x="1129" y="106"/>
                    </a:cubicBezTo>
                    <a:cubicBezTo>
                      <a:pt x="1129" y="106"/>
                      <a:pt x="1146" y="52"/>
                      <a:pt x="1108" y="3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62" name="Group 3">
              <a:extLst>
                <a:ext uri="{FF2B5EF4-FFF2-40B4-BE49-F238E27FC236}">
                  <a16:creationId xmlns:a16="http://schemas.microsoft.com/office/drawing/2014/main" id="{FEDA3A99-4DED-436D-810A-706536D44693}"/>
                </a:ext>
              </a:extLst>
            </p:cNvPr>
            <p:cNvGrpSpPr/>
            <p:nvPr/>
          </p:nvGrpSpPr>
          <p:grpSpPr>
            <a:xfrm>
              <a:off x="9483076" y="3273073"/>
              <a:ext cx="1268334" cy="1268334"/>
              <a:chOff x="10878116" y="3079787"/>
              <a:chExt cx="1268334" cy="1268334"/>
            </a:xfrm>
          </p:grpSpPr>
          <p:sp>
            <p:nvSpPr>
              <p:cNvPr id="363" name="Oval 1">
                <a:extLst>
                  <a:ext uri="{FF2B5EF4-FFF2-40B4-BE49-F238E27FC236}">
                    <a16:creationId xmlns:a16="http://schemas.microsoft.com/office/drawing/2014/main" id="{50F4C827-34B3-4D62-BE07-1A81FF097702}"/>
                  </a:ext>
                </a:extLst>
              </p:cNvPr>
              <p:cNvSpPr/>
              <p:nvPr/>
            </p:nvSpPr>
            <p:spPr>
              <a:xfrm>
                <a:off x="10878116" y="3079787"/>
                <a:ext cx="1268334" cy="126833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4" name="Oval 17">
                <a:extLst>
                  <a:ext uri="{FF2B5EF4-FFF2-40B4-BE49-F238E27FC236}">
                    <a16:creationId xmlns:a16="http://schemas.microsoft.com/office/drawing/2014/main" id="{2AF55876-0E3B-4726-B484-9FC6FA69C110}"/>
                  </a:ext>
                </a:extLst>
              </p:cNvPr>
              <p:cNvSpPr/>
              <p:nvPr/>
            </p:nvSpPr>
            <p:spPr>
              <a:xfrm>
                <a:off x="11015751" y="3217421"/>
                <a:ext cx="993065" cy="99306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Oval 18">
                <a:extLst>
                  <a:ext uri="{FF2B5EF4-FFF2-40B4-BE49-F238E27FC236}">
                    <a16:creationId xmlns:a16="http://schemas.microsoft.com/office/drawing/2014/main" id="{93419C21-096F-451F-9164-3A26EE40116E}"/>
                  </a:ext>
                </a:extLst>
              </p:cNvPr>
              <p:cNvSpPr/>
              <p:nvPr/>
            </p:nvSpPr>
            <p:spPr>
              <a:xfrm>
                <a:off x="11314658" y="3518725"/>
                <a:ext cx="390457" cy="39045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73" name="Group 23">
            <a:extLst>
              <a:ext uri="{FF2B5EF4-FFF2-40B4-BE49-F238E27FC236}">
                <a16:creationId xmlns:a16="http://schemas.microsoft.com/office/drawing/2014/main" id="{3929C7B1-343E-48A9-B0C9-3F8A1421D4F4}"/>
              </a:ext>
            </a:extLst>
          </p:cNvPr>
          <p:cNvGrpSpPr/>
          <p:nvPr/>
        </p:nvGrpSpPr>
        <p:grpSpPr>
          <a:xfrm>
            <a:off x="4320845" y="1854185"/>
            <a:ext cx="222516" cy="217287"/>
            <a:chOff x="12515800" y="-6455581"/>
            <a:chExt cx="3289992" cy="3937228"/>
          </a:xfrm>
          <a:solidFill>
            <a:srgbClr val="FCB414"/>
          </a:solidFill>
        </p:grpSpPr>
        <p:sp>
          <p:nvSpPr>
            <p:cNvPr id="374" name="Freeform: Shape 39">
              <a:extLst>
                <a:ext uri="{FF2B5EF4-FFF2-40B4-BE49-F238E27FC236}">
                  <a16:creationId xmlns:a16="http://schemas.microsoft.com/office/drawing/2014/main" id="{6B36CFE2-7F92-4B66-A064-978BCAB32C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75" name="Freeform: Shape 37">
              <a:extLst>
                <a:ext uri="{FF2B5EF4-FFF2-40B4-BE49-F238E27FC236}">
                  <a16:creationId xmlns:a16="http://schemas.microsoft.com/office/drawing/2014/main" id="{491F0E5C-479E-4641-AF1C-E6C9E3C7D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376" name="Group 23">
            <a:extLst>
              <a:ext uri="{FF2B5EF4-FFF2-40B4-BE49-F238E27FC236}">
                <a16:creationId xmlns:a16="http://schemas.microsoft.com/office/drawing/2014/main" id="{A7858A55-95CD-48E2-BE61-2AAA8E80A6E7}"/>
              </a:ext>
            </a:extLst>
          </p:cNvPr>
          <p:cNvGrpSpPr/>
          <p:nvPr/>
        </p:nvGrpSpPr>
        <p:grpSpPr>
          <a:xfrm flipH="1">
            <a:off x="4315089" y="2167620"/>
            <a:ext cx="237443" cy="226396"/>
            <a:chOff x="12515792" y="-6455581"/>
            <a:chExt cx="3289990" cy="3937228"/>
          </a:xfrm>
          <a:solidFill>
            <a:srgbClr val="C2C923"/>
          </a:solidFill>
        </p:grpSpPr>
        <p:sp>
          <p:nvSpPr>
            <p:cNvPr id="377" name="Freeform: Shape 39">
              <a:extLst>
                <a:ext uri="{FF2B5EF4-FFF2-40B4-BE49-F238E27FC236}">
                  <a16:creationId xmlns:a16="http://schemas.microsoft.com/office/drawing/2014/main" id="{43501663-156D-43D8-B6AB-E335FCBD8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792" y="-6455581"/>
              <a:ext cx="3289990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78" name="Freeform: Shape 37">
              <a:extLst>
                <a:ext uri="{FF2B5EF4-FFF2-40B4-BE49-F238E27FC236}">
                  <a16:creationId xmlns:a16="http://schemas.microsoft.com/office/drawing/2014/main" id="{1B93BCD6-DA7B-475D-9405-9BBC4294E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379" name="Group 23">
            <a:extLst>
              <a:ext uri="{FF2B5EF4-FFF2-40B4-BE49-F238E27FC236}">
                <a16:creationId xmlns:a16="http://schemas.microsoft.com/office/drawing/2014/main" id="{854D1366-4228-4261-B388-66A8E3A31146}"/>
              </a:ext>
            </a:extLst>
          </p:cNvPr>
          <p:cNvGrpSpPr/>
          <p:nvPr/>
        </p:nvGrpSpPr>
        <p:grpSpPr>
          <a:xfrm>
            <a:off x="4351668" y="2580898"/>
            <a:ext cx="222516" cy="217287"/>
            <a:chOff x="12515800" y="-6455581"/>
            <a:chExt cx="3289992" cy="3937228"/>
          </a:xfrm>
          <a:solidFill>
            <a:srgbClr val="42AFB6"/>
          </a:solidFill>
        </p:grpSpPr>
        <p:sp>
          <p:nvSpPr>
            <p:cNvPr id="380" name="Freeform: Shape 39">
              <a:extLst>
                <a:ext uri="{FF2B5EF4-FFF2-40B4-BE49-F238E27FC236}">
                  <a16:creationId xmlns:a16="http://schemas.microsoft.com/office/drawing/2014/main" id="{C0FA208B-4FAC-41E2-9D21-A42B86D0A7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81" name="Freeform: Shape 37">
              <a:extLst>
                <a:ext uri="{FF2B5EF4-FFF2-40B4-BE49-F238E27FC236}">
                  <a16:creationId xmlns:a16="http://schemas.microsoft.com/office/drawing/2014/main" id="{9E7C9D74-596B-45A3-B319-0824CBFC4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382" name="Group 23">
            <a:extLst>
              <a:ext uri="{FF2B5EF4-FFF2-40B4-BE49-F238E27FC236}">
                <a16:creationId xmlns:a16="http://schemas.microsoft.com/office/drawing/2014/main" id="{1A3ECBAF-C904-402B-A0F4-E7BFC62C55FE}"/>
              </a:ext>
            </a:extLst>
          </p:cNvPr>
          <p:cNvGrpSpPr/>
          <p:nvPr/>
        </p:nvGrpSpPr>
        <p:grpSpPr>
          <a:xfrm flipH="1">
            <a:off x="4359850" y="3171647"/>
            <a:ext cx="237443" cy="226396"/>
            <a:chOff x="12515800" y="-6455581"/>
            <a:chExt cx="3289992" cy="3937228"/>
          </a:xfrm>
          <a:solidFill>
            <a:srgbClr val="CB1B4A"/>
          </a:solidFill>
        </p:grpSpPr>
        <p:sp>
          <p:nvSpPr>
            <p:cNvPr id="383" name="Freeform: Shape 39">
              <a:extLst>
                <a:ext uri="{FF2B5EF4-FFF2-40B4-BE49-F238E27FC236}">
                  <a16:creationId xmlns:a16="http://schemas.microsoft.com/office/drawing/2014/main" id="{07BD918E-3FD7-4B4A-8304-535C03F54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84" name="Freeform: Shape 37">
              <a:extLst>
                <a:ext uri="{FF2B5EF4-FFF2-40B4-BE49-F238E27FC236}">
                  <a16:creationId xmlns:a16="http://schemas.microsoft.com/office/drawing/2014/main" id="{FE7C05DB-79DD-47C9-8719-AC2B65FC62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385" name="Group 23">
            <a:extLst>
              <a:ext uri="{FF2B5EF4-FFF2-40B4-BE49-F238E27FC236}">
                <a16:creationId xmlns:a16="http://schemas.microsoft.com/office/drawing/2014/main" id="{A8534CD9-4F1A-4CAF-8F99-379A09F5FA81}"/>
              </a:ext>
            </a:extLst>
          </p:cNvPr>
          <p:cNvGrpSpPr/>
          <p:nvPr/>
        </p:nvGrpSpPr>
        <p:grpSpPr>
          <a:xfrm>
            <a:off x="4368854" y="3532468"/>
            <a:ext cx="222516" cy="217287"/>
            <a:chOff x="12515800" y="-6455581"/>
            <a:chExt cx="3289992" cy="3937228"/>
          </a:xfrm>
          <a:solidFill>
            <a:srgbClr val="FCB414"/>
          </a:solidFill>
        </p:grpSpPr>
        <p:sp>
          <p:nvSpPr>
            <p:cNvPr id="386" name="Freeform: Shape 39">
              <a:extLst>
                <a:ext uri="{FF2B5EF4-FFF2-40B4-BE49-F238E27FC236}">
                  <a16:creationId xmlns:a16="http://schemas.microsoft.com/office/drawing/2014/main" id="{A5779334-81C4-46A0-A75D-122F3B4A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87" name="Freeform: Shape 37">
              <a:extLst>
                <a:ext uri="{FF2B5EF4-FFF2-40B4-BE49-F238E27FC236}">
                  <a16:creationId xmlns:a16="http://schemas.microsoft.com/office/drawing/2014/main" id="{1DA28394-E456-4EB9-BDE0-6C220BA128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388" name="Group 23">
            <a:extLst>
              <a:ext uri="{FF2B5EF4-FFF2-40B4-BE49-F238E27FC236}">
                <a16:creationId xmlns:a16="http://schemas.microsoft.com/office/drawing/2014/main" id="{4FD2A824-3363-4D55-84B5-5B290F300D8D}"/>
              </a:ext>
            </a:extLst>
          </p:cNvPr>
          <p:cNvGrpSpPr/>
          <p:nvPr/>
        </p:nvGrpSpPr>
        <p:grpSpPr>
          <a:xfrm flipH="1">
            <a:off x="4346915" y="3899771"/>
            <a:ext cx="237443" cy="226396"/>
            <a:chOff x="12515792" y="-6455581"/>
            <a:chExt cx="3289990" cy="3937228"/>
          </a:xfrm>
          <a:solidFill>
            <a:srgbClr val="C2C923"/>
          </a:solidFill>
        </p:grpSpPr>
        <p:sp>
          <p:nvSpPr>
            <p:cNvPr id="389" name="Freeform: Shape 39">
              <a:extLst>
                <a:ext uri="{FF2B5EF4-FFF2-40B4-BE49-F238E27FC236}">
                  <a16:creationId xmlns:a16="http://schemas.microsoft.com/office/drawing/2014/main" id="{C1B1B7C7-799A-47A5-A9EE-5DC12F05A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792" y="-6455581"/>
              <a:ext cx="3289990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90" name="Freeform: Shape 37">
              <a:extLst>
                <a:ext uri="{FF2B5EF4-FFF2-40B4-BE49-F238E27FC236}">
                  <a16:creationId xmlns:a16="http://schemas.microsoft.com/office/drawing/2014/main" id="{33D3D04C-53CD-4A26-A14C-4E479E35B9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391" name="Group 23">
            <a:extLst>
              <a:ext uri="{FF2B5EF4-FFF2-40B4-BE49-F238E27FC236}">
                <a16:creationId xmlns:a16="http://schemas.microsoft.com/office/drawing/2014/main" id="{D7903EDC-04B8-4F6C-947B-621B68CB5B4C}"/>
              </a:ext>
            </a:extLst>
          </p:cNvPr>
          <p:cNvGrpSpPr/>
          <p:nvPr/>
        </p:nvGrpSpPr>
        <p:grpSpPr>
          <a:xfrm>
            <a:off x="4384717" y="4334593"/>
            <a:ext cx="222516" cy="217287"/>
            <a:chOff x="12515800" y="-6455581"/>
            <a:chExt cx="3289992" cy="3937228"/>
          </a:xfrm>
          <a:solidFill>
            <a:srgbClr val="42AFB6"/>
          </a:solidFill>
        </p:grpSpPr>
        <p:sp>
          <p:nvSpPr>
            <p:cNvPr id="392" name="Freeform: Shape 39">
              <a:extLst>
                <a:ext uri="{FF2B5EF4-FFF2-40B4-BE49-F238E27FC236}">
                  <a16:creationId xmlns:a16="http://schemas.microsoft.com/office/drawing/2014/main" id="{BBE1EDFC-88C7-42D8-BF61-F28C2EC37A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93" name="Freeform: Shape 37">
              <a:extLst>
                <a:ext uri="{FF2B5EF4-FFF2-40B4-BE49-F238E27FC236}">
                  <a16:creationId xmlns:a16="http://schemas.microsoft.com/office/drawing/2014/main" id="{CBE5FDD2-C10D-4B65-94FC-87ADDD23E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94" name="CaixaDeTexto 393">
            <a:extLst>
              <a:ext uri="{FF2B5EF4-FFF2-40B4-BE49-F238E27FC236}">
                <a16:creationId xmlns:a16="http://schemas.microsoft.com/office/drawing/2014/main" id="{1E1B8EEB-C03D-461A-B2A2-AE33416152DD}"/>
              </a:ext>
            </a:extLst>
          </p:cNvPr>
          <p:cNvSpPr txBox="1"/>
          <p:nvPr/>
        </p:nvSpPr>
        <p:spPr>
          <a:xfrm>
            <a:off x="4559580" y="1815498"/>
            <a:ext cx="3411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Sensação de alimento parado na garganta</a:t>
            </a:r>
          </a:p>
          <a:p>
            <a:endParaRPr lang="pt-BR" dirty="0"/>
          </a:p>
        </p:txBody>
      </p:sp>
      <p:sp>
        <p:nvSpPr>
          <p:cNvPr id="395" name="CaixaDeTexto 394">
            <a:extLst>
              <a:ext uri="{FF2B5EF4-FFF2-40B4-BE49-F238E27FC236}">
                <a16:creationId xmlns:a16="http://schemas.microsoft.com/office/drawing/2014/main" id="{9BAEE736-D188-47DD-9352-4E9933CDB4BA}"/>
              </a:ext>
            </a:extLst>
          </p:cNvPr>
          <p:cNvSpPr txBox="1"/>
          <p:nvPr/>
        </p:nvSpPr>
        <p:spPr>
          <a:xfrm>
            <a:off x="4550458" y="2081050"/>
            <a:ext cx="37195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Tosse, pigarro ou engasgos antes, durante ou após deglutir</a:t>
            </a:r>
          </a:p>
          <a:p>
            <a:endParaRPr lang="pt-BR" dirty="0"/>
          </a:p>
        </p:txBody>
      </p:sp>
      <p:sp>
        <p:nvSpPr>
          <p:cNvPr id="396" name="CaixaDeTexto 395">
            <a:extLst>
              <a:ext uri="{FF2B5EF4-FFF2-40B4-BE49-F238E27FC236}">
                <a16:creationId xmlns:a16="http://schemas.microsoft.com/office/drawing/2014/main" id="{7C5BE825-B6F1-4D6C-A22E-19EEB8C0E72F}"/>
              </a:ext>
            </a:extLst>
          </p:cNvPr>
          <p:cNvSpPr txBox="1"/>
          <p:nvPr/>
        </p:nvSpPr>
        <p:spPr>
          <a:xfrm>
            <a:off x="4571927" y="2483967"/>
            <a:ext cx="371453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Mudança na frequência cardíaca ou respiratória, logo após engolir ou ao longo da refeição</a:t>
            </a:r>
          </a:p>
          <a:p>
            <a:pPr>
              <a:lnSpc>
                <a:spcPct val="150000"/>
              </a:lnSpc>
            </a:pPr>
            <a:endParaRPr lang="pt-BR" sz="1300" dirty="0"/>
          </a:p>
          <a:p>
            <a:endParaRPr lang="pt-BR" dirty="0"/>
          </a:p>
        </p:txBody>
      </p:sp>
      <p:sp>
        <p:nvSpPr>
          <p:cNvPr id="397" name="CaixaDeTexto 396">
            <a:extLst>
              <a:ext uri="{FF2B5EF4-FFF2-40B4-BE49-F238E27FC236}">
                <a16:creationId xmlns:a16="http://schemas.microsoft.com/office/drawing/2014/main" id="{2F144CEB-BC2B-4470-94CE-931E1727FDAB}"/>
              </a:ext>
            </a:extLst>
          </p:cNvPr>
          <p:cNvSpPr txBox="1"/>
          <p:nvPr/>
        </p:nvSpPr>
        <p:spPr>
          <a:xfrm>
            <a:off x="4615137" y="3102824"/>
            <a:ext cx="34112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Dor ao engolir</a:t>
            </a:r>
          </a:p>
          <a:p>
            <a:endParaRPr lang="pt-BR" dirty="0"/>
          </a:p>
        </p:txBody>
      </p:sp>
      <p:sp>
        <p:nvSpPr>
          <p:cNvPr id="398" name="CaixaDeTexto 397">
            <a:extLst>
              <a:ext uri="{FF2B5EF4-FFF2-40B4-BE49-F238E27FC236}">
                <a16:creationId xmlns:a16="http://schemas.microsoft.com/office/drawing/2014/main" id="{8894BBA2-03AD-4FE9-9AFE-E4D6172428F3}"/>
              </a:ext>
            </a:extLst>
          </p:cNvPr>
          <p:cNvSpPr txBox="1"/>
          <p:nvPr/>
        </p:nvSpPr>
        <p:spPr>
          <a:xfrm>
            <a:off x="4606091" y="3436940"/>
            <a:ext cx="3411214" cy="36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Mudanças na voz após engolir</a:t>
            </a:r>
          </a:p>
        </p:txBody>
      </p:sp>
      <p:sp>
        <p:nvSpPr>
          <p:cNvPr id="399" name="CaixaDeTexto 398">
            <a:extLst>
              <a:ext uri="{FF2B5EF4-FFF2-40B4-BE49-F238E27FC236}">
                <a16:creationId xmlns:a16="http://schemas.microsoft.com/office/drawing/2014/main" id="{4FA6CA7D-2520-4331-88FE-F7EE02629BEC}"/>
              </a:ext>
            </a:extLst>
          </p:cNvPr>
          <p:cNvSpPr txBox="1"/>
          <p:nvPr/>
        </p:nvSpPr>
        <p:spPr>
          <a:xfrm>
            <a:off x="4617714" y="4235668"/>
            <a:ext cx="3411214" cy="36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Pneumonias de repetição</a:t>
            </a:r>
          </a:p>
        </p:txBody>
      </p:sp>
      <p:sp>
        <p:nvSpPr>
          <p:cNvPr id="400" name="CaixaDeTexto 399">
            <a:extLst>
              <a:ext uri="{FF2B5EF4-FFF2-40B4-BE49-F238E27FC236}">
                <a16:creationId xmlns:a16="http://schemas.microsoft.com/office/drawing/2014/main" id="{D5A53DB7-8581-4E6C-AF19-C472D3C95B89}"/>
              </a:ext>
            </a:extLst>
          </p:cNvPr>
          <p:cNvSpPr txBox="1"/>
          <p:nvPr/>
        </p:nvSpPr>
        <p:spPr>
          <a:xfrm>
            <a:off x="4089456" y="4574868"/>
            <a:ext cx="398673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00" dirty="0"/>
              <a:t>          Se você apresenta alguns desses sinais, procure um </a:t>
            </a:r>
            <a:r>
              <a:rPr lang="pt-BR" sz="1300" b="1" dirty="0"/>
              <a:t>fonoaudiólogo</a:t>
            </a:r>
            <a:r>
              <a:rPr lang="pt-BR" sz="1300" dirty="0"/>
              <a:t>, profissional habilitado para avaliar e tratar a disfagia.</a:t>
            </a:r>
          </a:p>
        </p:txBody>
      </p:sp>
      <p:sp>
        <p:nvSpPr>
          <p:cNvPr id="401" name="TextBox 6">
            <a:extLst>
              <a:ext uri="{FF2B5EF4-FFF2-40B4-BE49-F238E27FC236}">
                <a16:creationId xmlns:a16="http://schemas.microsoft.com/office/drawing/2014/main" id="{39A1CC46-A67E-47CA-A4DA-FF0129004913}"/>
              </a:ext>
            </a:extLst>
          </p:cNvPr>
          <p:cNvSpPr txBox="1"/>
          <p:nvPr/>
        </p:nvSpPr>
        <p:spPr>
          <a:xfrm>
            <a:off x="8643514" y="171181"/>
            <a:ext cx="358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ATENÇÃO À </a:t>
            </a:r>
            <a:r>
              <a:rPr lang="en-US" sz="2000" b="1" i="1" dirty="0">
                <a:solidFill>
                  <a:srgbClr val="FF0000"/>
                </a:solidFill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DISFAGIA</a:t>
            </a:r>
            <a:r>
              <a:rPr lang="en-US" sz="2000" b="1" i="1" dirty="0">
                <a:latin typeface="Noto Sans" panose="020B0502040504020204"/>
                <a:ea typeface="Noto Sans Disp Light" panose="020B0402040504020204" pitchFamily="34"/>
                <a:cs typeface="Noto Sans Disp Light" panose="020B0402040504020204" pitchFamily="34"/>
              </a:rPr>
              <a:t>! </a:t>
            </a:r>
            <a:endParaRPr kumimoji="0" lang="en-GB" sz="20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/>
              <a:ea typeface="Noto Sans Disp Light" panose="020B0402040504020204" pitchFamily="34"/>
              <a:cs typeface="Noto Sans Disp Light" panose="020B0402040504020204" pitchFamily="34"/>
            </a:endParaRPr>
          </a:p>
        </p:txBody>
      </p:sp>
      <p:sp>
        <p:nvSpPr>
          <p:cNvPr id="402" name="Oval 10">
            <a:extLst>
              <a:ext uri="{FF2B5EF4-FFF2-40B4-BE49-F238E27FC236}">
                <a16:creationId xmlns:a16="http://schemas.microsoft.com/office/drawing/2014/main" id="{E0486B31-435B-4AE0-B743-BE191B001B57}"/>
              </a:ext>
            </a:extLst>
          </p:cNvPr>
          <p:cNvSpPr/>
          <p:nvPr/>
        </p:nvSpPr>
        <p:spPr>
          <a:xfrm>
            <a:off x="9830972" y="609810"/>
            <a:ext cx="701104" cy="673621"/>
          </a:xfrm>
          <a:prstGeom prst="ellipse">
            <a:avLst/>
          </a:prstGeom>
          <a:solidFill>
            <a:srgbClr val="007A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3" name="Freeform 5">
            <a:extLst>
              <a:ext uri="{FF2B5EF4-FFF2-40B4-BE49-F238E27FC236}">
                <a16:creationId xmlns:a16="http://schemas.microsoft.com/office/drawing/2014/main" id="{79ABF0B2-9E43-4818-A0D0-3CA99AB41F3B}"/>
              </a:ext>
            </a:extLst>
          </p:cNvPr>
          <p:cNvSpPr>
            <a:spLocks/>
          </p:cNvSpPr>
          <p:nvPr/>
        </p:nvSpPr>
        <p:spPr bwMode="auto">
          <a:xfrm>
            <a:off x="10245363" y="717053"/>
            <a:ext cx="82171" cy="405566"/>
          </a:xfrm>
          <a:custGeom>
            <a:avLst/>
            <a:gdLst>
              <a:gd name="T0" fmla="*/ 1020 w 1032"/>
              <a:gd name="T1" fmla="*/ 1317 h 4515"/>
              <a:gd name="T2" fmla="*/ 989 w 1032"/>
              <a:gd name="T3" fmla="*/ 807 h 4515"/>
              <a:gd name="T4" fmla="*/ 965 w 1032"/>
              <a:gd name="T5" fmla="*/ 509 h 4515"/>
              <a:gd name="T6" fmla="*/ 937 w 1032"/>
              <a:gd name="T7" fmla="*/ 223 h 4515"/>
              <a:gd name="T8" fmla="*/ 914 w 1032"/>
              <a:gd name="T9" fmla="*/ 18 h 4515"/>
              <a:gd name="T10" fmla="*/ 901 w 1032"/>
              <a:gd name="T11" fmla="*/ 2 h 4515"/>
              <a:gd name="T12" fmla="*/ 820 w 1032"/>
              <a:gd name="T13" fmla="*/ 1 h 4515"/>
              <a:gd name="T14" fmla="*/ 820 w 1032"/>
              <a:gd name="T15" fmla="*/ 35 h 4515"/>
              <a:gd name="T16" fmla="*/ 820 w 1032"/>
              <a:gd name="T17" fmla="*/ 1089 h 4515"/>
              <a:gd name="T18" fmla="*/ 819 w 1032"/>
              <a:gd name="T19" fmla="*/ 1119 h 4515"/>
              <a:gd name="T20" fmla="*/ 779 w 1032"/>
              <a:gd name="T21" fmla="*/ 1157 h 4515"/>
              <a:gd name="T22" fmla="*/ 723 w 1032"/>
              <a:gd name="T23" fmla="*/ 1098 h 4515"/>
              <a:gd name="T24" fmla="*/ 700 w 1032"/>
              <a:gd name="T25" fmla="*/ 27 h 4515"/>
              <a:gd name="T26" fmla="*/ 699 w 1032"/>
              <a:gd name="T27" fmla="*/ 1 h 4515"/>
              <a:gd name="T28" fmla="*/ 615 w 1032"/>
              <a:gd name="T29" fmla="*/ 0 h 4515"/>
              <a:gd name="T30" fmla="*/ 584 w 1032"/>
              <a:gd name="T31" fmla="*/ 0 h 4515"/>
              <a:gd name="T32" fmla="*/ 577 w 1032"/>
              <a:gd name="T33" fmla="*/ 398 h 4515"/>
              <a:gd name="T34" fmla="*/ 567 w 1032"/>
              <a:gd name="T35" fmla="*/ 861 h 4515"/>
              <a:gd name="T36" fmla="*/ 561 w 1032"/>
              <a:gd name="T37" fmla="*/ 1109 h 4515"/>
              <a:gd name="T38" fmla="*/ 516 w 1032"/>
              <a:gd name="T39" fmla="*/ 1157 h 4515"/>
              <a:gd name="T40" fmla="*/ 471 w 1032"/>
              <a:gd name="T41" fmla="*/ 1109 h 4515"/>
              <a:gd name="T42" fmla="*/ 466 w 1032"/>
              <a:gd name="T43" fmla="*/ 861 h 4515"/>
              <a:gd name="T44" fmla="*/ 455 w 1032"/>
              <a:gd name="T45" fmla="*/ 398 h 4515"/>
              <a:gd name="T46" fmla="*/ 448 w 1032"/>
              <a:gd name="T47" fmla="*/ 0 h 4515"/>
              <a:gd name="T48" fmla="*/ 417 w 1032"/>
              <a:gd name="T49" fmla="*/ 0 h 4515"/>
              <a:gd name="T50" fmla="*/ 333 w 1032"/>
              <a:gd name="T51" fmla="*/ 1 h 4515"/>
              <a:gd name="T52" fmla="*/ 332 w 1032"/>
              <a:gd name="T53" fmla="*/ 27 h 4515"/>
              <a:gd name="T54" fmla="*/ 310 w 1032"/>
              <a:gd name="T55" fmla="*/ 1098 h 4515"/>
              <a:gd name="T56" fmla="*/ 254 w 1032"/>
              <a:gd name="T57" fmla="*/ 1157 h 4515"/>
              <a:gd name="T58" fmla="*/ 213 w 1032"/>
              <a:gd name="T59" fmla="*/ 1119 h 4515"/>
              <a:gd name="T60" fmla="*/ 213 w 1032"/>
              <a:gd name="T61" fmla="*/ 1089 h 4515"/>
              <a:gd name="T62" fmla="*/ 213 w 1032"/>
              <a:gd name="T63" fmla="*/ 35 h 4515"/>
              <a:gd name="T64" fmla="*/ 213 w 1032"/>
              <a:gd name="T65" fmla="*/ 1 h 4515"/>
              <a:gd name="T66" fmla="*/ 131 w 1032"/>
              <a:gd name="T67" fmla="*/ 2 h 4515"/>
              <a:gd name="T68" fmla="*/ 119 w 1032"/>
              <a:gd name="T69" fmla="*/ 18 h 4515"/>
              <a:gd name="T70" fmla="*/ 96 w 1032"/>
              <a:gd name="T71" fmla="*/ 223 h 4515"/>
              <a:gd name="T72" fmla="*/ 68 w 1032"/>
              <a:gd name="T73" fmla="*/ 509 h 4515"/>
              <a:gd name="T74" fmla="*/ 44 w 1032"/>
              <a:gd name="T75" fmla="*/ 807 h 4515"/>
              <a:gd name="T76" fmla="*/ 12 w 1032"/>
              <a:gd name="T77" fmla="*/ 1317 h 4515"/>
              <a:gd name="T78" fmla="*/ 184 w 1032"/>
              <a:gd name="T79" fmla="*/ 1676 h 4515"/>
              <a:gd name="T80" fmla="*/ 258 w 1032"/>
              <a:gd name="T81" fmla="*/ 1733 h 4515"/>
              <a:gd name="T82" fmla="*/ 318 w 1032"/>
              <a:gd name="T83" fmla="*/ 1839 h 4515"/>
              <a:gd name="T84" fmla="*/ 326 w 1032"/>
              <a:gd name="T85" fmla="*/ 2061 h 4515"/>
              <a:gd name="T86" fmla="*/ 307 w 1032"/>
              <a:gd name="T87" fmla="*/ 3035 h 4515"/>
              <a:gd name="T88" fmla="*/ 293 w 1032"/>
              <a:gd name="T89" fmla="*/ 3730 h 4515"/>
              <a:gd name="T90" fmla="*/ 282 w 1032"/>
              <a:gd name="T91" fmla="*/ 4305 h 4515"/>
              <a:gd name="T92" fmla="*/ 298 w 1032"/>
              <a:gd name="T93" fmla="*/ 4414 h 4515"/>
              <a:gd name="T94" fmla="*/ 402 w 1032"/>
              <a:gd name="T95" fmla="*/ 4503 h 4515"/>
              <a:gd name="T96" fmla="*/ 516 w 1032"/>
              <a:gd name="T97" fmla="*/ 4515 h 4515"/>
              <a:gd name="T98" fmla="*/ 630 w 1032"/>
              <a:gd name="T99" fmla="*/ 4503 h 4515"/>
              <a:gd name="T100" fmla="*/ 735 w 1032"/>
              <a:gd name="T101" fmla="*/ 4414 h 4515"/>
              <a:gd name="T102" fmla="*/ 750 w 1032"/>
              <a:gd name="T103" fmla="*/ 4305 h 4515"/>
              <a:gd name="T104" fmla="*/ 739 w 1032"/>
              <a:gd name="T105" fmla="*/ 3730 h 4515"/>
              <a:gd name="T106" fmla="*/ 725 w 1032"/>
              <a:gd name="T107" fmla="*/ 3035 h 4515"/>
              <a:gd name="T108" fmla="*/ 706 w 1032"/>
              <a:gd name="T109" fmla="*/ 2061 h 4515"/>
              <a:gd name="T110" fmla="*/ 715 w 1032"/>
              <a:gd name="T111" fmla="*/ 1839 h 4515"/>
              <a:gd name="T112" fmla="*/ 774 w 1032"/>
              <a:gd name="T113" fmla="*/ 1733 h 4515"/>
              <a:gd name="T114" fmla="*/ 848 w 1032"/>
              <a:gd name="T115" fmla="*/ 1676 h 4515"/>
              <a:gd name="T116" fmla="*/ 1020 w 1032"/>
              <a:gd name="T117" fmla="*/ 1317 h 4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032" h="4515">
                <a:moveTo>
                  <a:pt x="1020" y="1317"/>
                </a:moveTo>
                <a:cubicBezTo>
                  <a:pt x="1007" y="1147"/>
                  <a:pt x="1000" y="977"/>
                  <a:pt x="989" y="807"/>
                </a:cubicBezTo>
                <a:cubicBezTo>
                  <a:pt x="982" y="708"/>
                  <a:pt x="974" y="608"/>
                  <a:pt x="965" y="509"/>
                </a:cubicBezTo>
                <a:cubicBezTo>
                  <a:pt x="956" y="413"/>
                  <a:pt x="946" y="318"/>
                  <a:pt x="937" y="223"/>
                </a:cubicBezTo>
                <a:cubicBezTo>
                  <a:pt x="930" y="155"/>
                  <a:pt x="922" y="86"/>
                  <a:pt x="914" y="18"/>
                </a:cubicBezTo>
                <a:cubicBezTo>
                  <a:pt x="913" y="12"/>
                  <a:pt x="906" y="2"/>
                  <a:pt x="901" y="2"/>
                </a:cubicBezTo>
                <a:cubicBezTo>
                  <a:pt x="875" y="0"/>
                  <a:pt x="849" y="1"/>
                  <a:pt x="820" y="1"/>
                </a:cubicBezTo>
                <a:cubicBezTo>
                  <a:pt x="820" y="16"/>
                  <a:pt x="820" y="26"/>
                  <a:pt x="820" y="35"/>
                </a:cubicBezTo>
                <a:cubicBezTo>
                  <a:pt x="820" y="387"/>
                  <a:pt x="820" y="738"/>
                  <a:pt x="820" y="1089"/>
                </a:cubicBezTo>
                <a:cubicBezTo>
                  <a:pt x="820" y="1099"/>
                  <a:pt x="820" y="1109"/>
                  <a:pt x="819" y="1119"/>
                </a:cubicBezTo>
                <a:cubicBezTo>
                  <a:pt x="817" y="1141"/>
                  <a:pt x="802" y="1156"/>
                  <a:pt x="779" y="1157"/>
                </a:cubicBezTo>
                <a:cubicBezTo>
                  <a:pt x="739" y="1159"/>
                  <a:pt x="723" y="1144"/>
                  <a:pt x="723" y="1098"/>
                </a:cubicBezTo>
                <a:cubicBezTo>
                  <a:pt x="715" y="741"/>
                  <a:pt x="707" y="384"/>
                  <a:pt x="700" y="27"/>
                </a:cubicBezTo>
                <a:cubicBezTo>
                  <a:pt x="700" y="19"/>
                  <a:pt x="699" y="1"/>
                  <a:pt x="699" y="1"/>
                </a:cubicBezTo>
                <a:cubicBezTo>
                  <a:pt x="615" y="0"/>
                  <a:pt x="615" y="0"/>
                  <a:pt x="615" y="0"/>
                </a:cubicBezTo>
                <a:cubicBezTo>
                  <a:pt x="584" y="0"/>
                  <a:pt x="584" y="0"/>
                  <a:pt x="584" y="0"/>
                </a:cubicBezTo>
                <a:cubicBezTo>
                  <a:pt x="584" y="0"/>
                  <a:pt x="580" y="275"/>
                  <a:pt x="577" y="398"/>
                </a:cubicBezTo>
                <a:cubicBezTo>
                  <a:pt x="574" y="552"/>
                  <a:pt x="570" y="706"/>
                  <a:pt x="567" y="861"/>
                </a:cubicBezTo>
                <a:cubicBezTo>
                  <a:pt x="565" y="944"/>
                  <a:pt x="564" y="1026"/>
                  <a:pt x="561" y="1109"/>
                </a:cubicBezTo>
                <a:cubicBezTo>
                  <a:pt x="560" y="1142"/>
                  <a:pt x="546" y="1156"/>
                  <a:pt x="516" y="1157"/>
                </a:cubicBezTo>
                <a:cubicBezTo>
                  <a:pt x="486" y="1156"/>
                  <a:pt x="472" y="1142"/>
                  <a:pt x="471" y="1109"/>
                </a:cubicBezTo>
                <a:cubicBezTo>
                  <a:pt x="469" y="1026"/>
                  <a:pt x="467" y="944"/>
                  <a:pt x="466" y="861"/>
                </a:cubicBezTo>
                <a:cubicBezTo>
                  <a:pt x="462" y="706"/>
                  <a:pt x="458" y="552"/>
                  <a:pt x="455" y="398"/>
                </a:cubicBezTo>
                <a:cubicBezTo>
                  <a:pt x="452" y="275"/>
                  <a:pt x="448" y="0"/>
                  <a:pt x="448" y="0"/>
                </a:cubicBezTo>
                <a:cubicBezTo>
                  <a:pt x="417" y="0"/>
                  <a:pt x="417" y="0"/>
                  <a:pt x="417" y="0"/>
                </a:cubicBezTo>
                <a:cubicBezTo>
                  <a:pt x="333" y="1"/>
                  <a:pt x="333" y="1"/>
                  <a:pt x="333" y="1"/>
                </a:cubicBezTo>
                <a:cubicBezTo>
                  <a:pt x="333" y="1"/>
                  <a:pt x="332" y="19"/>
                  <a:pt x="332" y="27"/>
                </a:cubicBezTo>
                <a:cubicBezTo>
                  <a:pt x="325" y="384"/>
                  <a:pt x="317" y="741"/>
                  <a:pt x="310" y="1098"/>
                </a:cubicBezTo>
                <a:cubicBezTo>
                  <a:pt x="309" y="1144"/>
                  <a:pt x="294" y="1159"/>
                  <a:pt x="254" y="1157"/>
                </a:cubicBezTo>
                <a:cubicBezTo>
                  <a:pt x="231" y="1156"/>
                  <a:pt x="215" y="1141"/>
                  <a:pt x="213" y="1119"/>
                </a:cubicBezTo>
                <a:cubicBezTo>
                  <a:pt x="212" y="1109"/>
                  <a:pt x="213" y="1099"/>
                  <a:pt x="213" y="1089"/>
                </a:cubicBezTo>
                <a:cubicBezTo>
                  <a:pt x="213" y="738"/>
                  <a:pt x="213" y="387"/>
                  <a:pt x="213" y="35"/>
                </a:cubicBezTo>
                <a:cubicBezTo>
                  <a:pt x="213" y="26"/>
                  <a:pt x="213" y="16"/>
                  <a:pt x="213" y="1"/>
                </a:cubicBezTo>
                <a:cubicBezTo>
                  <a:pt x="184" y="1"/>
                  <a:pt x="157" y="0"/>
                  <a:pt x="131" y="2"/>
                </a:cubicBezTo>
                <a:cubicBezTo>
                  <a:pt x="127" y="2"/>
                  <a:pt x="119" y="12"/>
                  <a:pt x="119" y="18"/>
                </a:cubicBezTo>
                <a:cubicBezTo>
                  <a:pt x="110" y="86"/>
                  <a:pt x="103" y="155"/>
                  <a:pt x="96" y="223"/>
                </a:cubicBezTo>
                <a:cubicBezTo>
                  <a:pt x="86" y="318"/>
                  <a:pt x="76" y="413"/>
                  <a:pt x="68" y="509"/>
                </a:cubicBezTo>
                <a:cubicBezTo>
                  <a:pt x="59" y="608"/>
                  <a:pt x="50" y="708"/>
                  <a:pt x="44" y="807"/>
                </a:cubicBezTo>
                <a:cubicBezTo>
                  <a:pt x="32" y="977"/>
                  <a:pt x="25" y="1147"/>
                  <a:pt x="12" y="1317"/>
                </a:cubicBezTo>
                <a:cubicBezTo>
                  <a:pt x="0" y="1471"/>
                  <a:pt x="69" y="1584"/>
                  <a:pt x="184" y="1676"/>
                </a:cubicBezTo>
                <a:cubicBezTo>
                  <a:pt x="209" y="1695"/>
                  <a:pt x="232" y="1716"/>
                  <a:pt x="258" y="1733"/>
                </a:cubicBezTo>
                <a:cubicBezTo>
                  <a:pt x="296" y="1759"/>
                  <a:pt x="315" y="1796"/>
                  <a:pt x="318" y="1839"/>
                </a:cubicBezTo>
                <a:cubicBezTo>
                  <a:pt x="323" y="1913"/>
                  <a:pt x="327" y="1987"/>
                  <a:pt x="326" y="2061"/>
                </a:cubicBezTo>
                <a:cubicBezTo>
                  <a:pt x="321" y="2386"/>
                  <a:pt x="313" y="2710"/>
                  <a:pt x="307" y="3035"/>
                </a:cubicBezTo>
                <a:cubicBezTo>
                  <a:pt x="302" y="3267"/>
                  <a:pt x="298" y="3498"/>
                  <a:pt x="293" y="3730"/>
                </a:cubicBezTo>
                <a:cubicBezTo>
                  <a:pt x="289" y="3921"/>
                  <a:pt x="284" y="4113"/>
                  <a:pt x="282" y="4305"/>
                </a:cubicBezTo>
                <a:cubicBezTo>
                  <a:pt x="282" y="4341"/>
                  <a:pt x="286" y="4379"/>
                  <a:pt x="298" y="4414"/>
                </a:cubicBezTo>
                <a:cubicBezTo>
                  <a:pt x="313" y="4460"/>
                  <a:pt x="353" y="4493"/>
                  <a:pt x="402" y="4503"/>
                </a:cubicBezTo>
                <a:cubicBezTo>
                  <a:pt x="440" y="4510"/>
                  <a:pt x="478" y="4514"/>
                  <a:pt x="516" y="4515"/>
                </a:cubicBezTo>
                <a:cubicBezTo>
                  <a:pt x="554" y="4514"/>
                  <a:pt x="592" y="4510"/>
                  <a:pt x="630" y="4503"/>
                </a:cubicBezTo>
                <a:cubicBezTo>
                  <a:pt x="679" y="4493"/>
                  <a:pt x="719" y="4460"/>
                  <a:pt x="735" y="4414"/>
                </a:cubicBezTo>
                <a:cubicBezTo>
                  <a:pt x="746" y="4379"/>
                  <a:pt x="750" y="4341"/>
                  <a:pt x="750" y="4305"/>
                </a:cubicBezTo>
                <a:cubicBezTo>
                  <a:pt x="748" y="4113"/>
                  <a:pt x="743" y="3921"/>
                  <a:pt x="739" y="3730"/>
                </a:cubicBezTo>
                <a:cubicBezTo>
                  <a:pt x="735" y="3498"/>
                  <a:pt x="730" y="3267"/>
                  <a:pt x="725" y="3035"/>
                </a:cubicBezTo>
                <a:cubicBezTo>
                  <a:pt x="719" y="2710"/>
                  <a:pt x="711" y="2386"/>
                  <a:pt x="706" y="2061"/>
                </a:cubicBezTo>
                <a:cubicBezTo>
                  <a:pt x="705" y="1987"/>
                  <a:pt x="709" y="1913"/>
                  <a:pt x="715" y="1839"/>
                </a:cubicBezTo>
                <a:cubicBezTo>
                  <a:pt x="718" y="1796"/>
                  <a:pt x="736" y="1759"/>
                  <a:pt x="774" y="1733"/>
                </a:cubicBezTo>
                <a:cubicBezTo>
                  <a:pt x="800" y="1716"/>
                  <a:pt x="824" y="1695"/>
                  <a:pt x="848" y="1676"/>
                </a:cubicBezTo>
                <a:cubicBezTo>
                  <a:pt x="963" y="1584"/>
                  <a:pt x="1032" y="1471"/>
                  <a:pt x="1020" y="131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4" name="Freeform 6">
            <a:extLst>
              <a:ext uri="{FF2B5EF4-FFF2-40B4-BE49-F238E27FC236}">
                <a16:creationId xmlns:a16="http://schemas.microsoft.com/office/drawing/2014/main" id="{3D357146-8562-4828-9ACC-75D9BD71D221}"/>
              </a:ext>
            </a:extLst>
          </p:cNvPr>
          <p:cNvSpPr>
            <a:spLocks/>
          </p:cNvSpPr>
          <p:nvPr/>
        </p:nvSpPr>
        <p:spPr bwMode="auto">
          <a:xfrm>
            <a:off x="10019223" y="717054"/>
            <a:ext cx="113521" cy="405566"/>
          </a:xfrm>
          <a:custGeom>
            <a:avLst/>
            <a:gdLst>
              <a:gd name="T0" fmla="*/ 1321 w 1356"/>
              <a:gd name="T1" fmla="*/ 726 h 4546"/>
              <a:gd name="T2" fmla="*/ 1206 w 1356"/>
              <a:gd name="T3" fmla="*/ 399 h 4546"/>
              <a:gd name="T4" fmla="*/ 864 w 1356"/>
              <a:gd name="T5" fmla="*/ 43 h 4546"/>
              <a:gd name="T6" fmla="*/ 678 w 1356"/>
              <a:gd name="T7" fmla="*/ 0 h 4546"/>
              <a:gd name="T8" fmla="*/ 492 w 1356"/>
              <a:gd name="T9" fmla="*/ 43 h 4546"/>
              <a:gd name="T10" fmla="*/ 150 w 1356"/>
              <a:gd name="T11" fmla="*/ 399 h 4546"/>
              <a:gd name="T12" fmla="*/ 35 w 1356"/>
              <a:gd name="T13" fmla="*/ 726 h 4546"/>
              <a:gd name="T14" fmla="*/ 29 w 1356"/>
              <a:gd name="T15" fmla="*/ 1162 h 4546"/>
              <a:gd name="T16" fmla="*/ 134 w 1356"/>
              <a:gd name="T17" fmla="*/ 1468 h 4546"/>
              <a:gd name="T18" fmla="*/ 414 w 1356"/>
              <a:gd name="T19" fmla="*/ 1750 h 4546"/>
              <a:gd name="T20" fmla="*/ 479 w 1356"/>
              <a:gd name="T21" fmla="*/ 1846 h 4546"/>
              <a:gd name="T22" fmla="*/ 483 w 1356"/>
              <a:gd name="T23" fmla="*/ 2225 h 4546"/>
              <a:gd name="T24" fmla="*/ 471 w 1356"/>
              <a:gd name="T25" fmla="*/ 2859 h 4546"/>
              <a:gd name="T26" fmla="*/ 453 w 1356"/>
              <a:gd name="T27" fmla="*/ 3712 h 4546"/>
              <a:gd name="T28" fmla="*/ 441 w 1356"/>
              <a:gd name="T29" fmla="*/ 4341 h 4546"/>
              <a:gd name="T30" fmla="*/ 509 w 1356"/>
              <a:gd name="T31" fmla="*/ 4508 h 4546"/>
              <a:gd name="T32" fmla="*/ 564 w 1356"/>
              <a:gd name="T33" fmla="*/ 4534 h 4546"/>
              <a:gd name="T34" fmla="*/ 678 w 1356"/>
              <a:gd name="T35" fmla="*/ 4546 h 4546"/>
              <a:gd name="T36" fmla="*/ 793 w 1356"/>
              <a:gd name="T37" fmla="*/ 4534 h 4546"/>
              <a:gd name="T38" fmla="*/ 847 w 1356"/>
              <a:gd name="T39" fmla="*/ 4508 h 4546"/>
              <a:gd name="T40" fmla="*/ 915 w 1356"/>
              <a:gd name="T41" fmla="*/ 4341 h 4546"/>
              <a:gd name="T42" fmla="*/ 903 w 1356"/>
              <a:gd name="T43" fmla="*/ 3712 h 4546"/>
              <a:gd name="T44" fmla="*/ 885 w 1356"/>
              <a:gd name="T45" fmla="*/ 2859 h 4546"/>
              <a:gd name="T46" fmla="*/ 873 w 1356"/>
              <a:gd name="T47" fmla="*/ 2225 h 4546"/>
              <a:gd name="T48" fmla="*/ 878 w 1356"/>
              <a:gd name="T49" fmla="*/ 1846 h 4546"/>
              <a:gd name="T50" fmla="*/ 942 w 1356"/>
              <a:gd name="T51" fmla="*/ 1750 h 4546"/>
              <a:gd name="T52" fmla="*/ 1223 w 1356"/>
              <a:gd name="T53" fmla="*/ 1468 h 4546"/>
              <a:gd name="T54" fmla="*/ 1328 w 1356"/>
              <a:gd name="T55" fmla="*/ 1162 h 4546"/>
              <a:gd name="T56" fmla="*/ 1321 w 1356"/>
              <a:gd name="T57" fmla="*/ 726 h 4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356" h="4546">
                <a:moveTo>
                  <a:pt x="1321" y="726"/>
                </a:moveTo>
                <a:cubicBezTo>
                  <a:pt x="1300" y="612"/>
                  <a:pt x="1262" y="502"/>
                  <a:pt x="1206" y="399"/>
                </a:cubicBezTo>
                <a:cubicBezTo>
                  <a:pt x="1125" y="249"/>
                  <a:pt x="1024" y="119"/>
                  <a:pt x="864" y="43"/>
                </a:cubicBezTo>
                <a:cubicBezTo>
                  <a:pt x="802" y="14"/>
                  <a:pt x="740" y="0"/>
                  <a:pt x="678" y="0"/>
                </a:cubicBezTo>
                <a:cubicBezTo>
                  <a:pt x="616" y="0"/>
                  <a:pt x="554" y="14"/>
                  <a:pt x="492" y="43"/>
                </a:cubicBezTo>
                <a:cubicBezTo>
                  <a:pt x="333" y="119"/>
                  <a:pt x="231" y="249"/>
                  <a:pt x="150" y="399"/>
                </a:cubicBezTo>
                <a:cubicBezTo>
                  <a:pt x="94" y="502"/>
                  <a:pt x="57" y="612"/>
                  <a:pt x="35" y="726"/>
                </a:cubicBezTo>
                <a:cubicBezTo>
                  <a:pt x="7" y="871"/>
                  <a:pt x="0" y="1016"/>
                  <a:pt x="29" y="1162"/>
                </a:cubicBezTo>
                <a:cubicBezTo>
                  <a:pt x="49" y="1269"/>
                  <a:pt x="81" y="1372"/>
                  <a:pt x="134" y="1468"/>
                </a:cubicBezTo>
                <a:cubicBezTo>
                  <a:pt x="200" y="1590"/>
                  <a:pt x="289" y="1688"/>
                  <a:pt x="414" y="1750"/>
                </a:cubicBezTo>
                <a:cubicBezTo>
                  <a:pt x="453" y="1770"/>
                  <a:pt x="472" y="1804"/>
                  <a:pt x="479" y="1846"/>
                </a:cubicBezTo>
                <a:cubicBezTo>
                  <a:pt x="497" y="1972"/>
                  <a:pt x="485" y="2099"/>
                  <a:pt x="483" y="2225"/>
                </a:cubicBezTo>
                <a:cubicBezTo>
                  <a:pt x="481" y="2436"/>
                  <a:pt x="475" y="2648"/>
                  <a:pt x="471" y="2859"/>
                </a:cubicBezTo>
                <a:cubicBezTo>
                  <a:pt x="465" y="3143"/>
                  <a:pt x="459" y="3427"/>
                  <a:pt x="453" y="3712"/>
                </a:cubicBezTo>
                <a:cubicBezTo>
                  <a:pt x="449" y="3921"/>
                  <a:pt x="444" y="4131"/>
                  <a:pt x="441" y="4341"/>
                </a:cubicBezTo>
                <a:cubicBezTo>
                  <a:pt x="440" y="4405"/>
                  <a:pt x="454" y="4466"/>
                  <a:pt x="509" y="4508"/>
                </a:cubicBezTo>
                <a:cubicBezTo>
                  <a:pt x="524" y="4520"/>
                  <a:pt x="544" y="4530"/>
                  <a:pt x="564" y="4534"/>
                </a:cubicBezTo>
                <a:cubicBezTo>
                  <a:pt x="602" y="4542"/>
                  <a:pt x="640" y="4546"/>
                  <a:pt x="678" y="4546"/>
                </a:cubicBezTo>
                <a:cubicBezTo>
                  <a:pt x="716" y="4546"/>
                  <a:pt x="755" y="4542"/>
                  <a:pt x="793" y="4534"/>
                </a:cubicBezTo>
                <a:cubicBezTo>
                  <a:pt x="812" y="4530"/>
                  <a:pt x="832" y="4520"/>
                  <a:pt x="847" y="4508"/>
                </a:cubicBezTo>
                <a:cubicBezTo>
                  <a:pt x="902" y="4466"/>
                  <a:pt x="916" y="4405"/>
                  <a:pt x="915" y="4341"/>
                </a:cubicBezTo>
                <a:cubicBezTo>
                  <a:pt x="912" y="4131"/>
                  <a:pt x="907" y="3921"/>
                  <a:pt x="903" y="3712"/>
                </a:cubicBezTo>
                <a:cubicBezTo>
                  <a:pt x="897" y="3427"/>
                  <a:pt x="891" y="3143"/>
                  <a:pt x="885" y="2859"/>
                </a:cubicBezTo>
                <a:cubicBezTo>
                  <a:pt x="881" y="2648"/>
                  <a:pt x="876" y="2436"/>
                  <a:pt x="873" y="2225"/>
                </a:cubicBezTo>
                <a:cubicBezTo>
                  <a:pt x="872" y="2099"/>
                  <a:pt x="859" y="1972"/>
                  <a:pt x="878" y="1846"/>
                </a:cubicBezTo>
                <a:cubicBezTo>
                  <a:pt x="884" y="1804"/>
                  <a:pt x="903" y="1770"/>
                  <a:pt x="942" y="1750"/>
                </a:cubicBezTo>
                <a:cubicBezTo>
                  <a:pt x="1067" y="1688"/>
                  <a:pt x="1157" y="1590"/>
                  <a:pt x="1223" y="1468"/>
                </a:cubicBezTo>
                <a:cubicBezTo>
                  <a:pt x="1275" y="1372"/>
                  <a:pt x="1307" y="1269"/>
                  <a:pt x="1328" y="1162"/>
                </a:cubicBezTo>
                <a:cubicBezTo>
                  <a:pt x="1356" y="1016"/>
                  <a:pt x="1349" y="871"/>
                  <a:pt x="1321" y="72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05" name="Group 2">
            <a:extLst>
              <a:ext uri="{FF2B5EF4-FFF2-40B4-BE49-F238E27FC236}">
                <a16:creationId xmlns:a16="http://schemas.microsoft.com/office/drawing/2014/main" id="{C44CEEC0-F4B6-4729-AF95-78FDB4ED9E4B}"/>
              </a:ext>
            </a:extLst>
          </p:cNvPr>
          <p:cNvGrpSpPr/>
          <p:nvPr/>
        </p:nvGrpSpPr>
        <p:grpSpPr>
          <a:xfrm>
            <a:off x="8303789" y="90518"/>
            <a:ext cx="3431912" cy="1514998"/>
            <a:chOff x="1086483" y="1449026"/>
            <a:chExt cx="9664927" cy="5056619"/>
          </a:xfrm>
        </p:grpSpPr>
        <p:grpSp>
          <p:nvGrpSpPr>
            <p:cNvPr id="406" name="Group 16">
              <a:extLst>
                <a:ext uri="{FF2B5EF4-FFF2-40B4-BE49-F238E27FC236}">
                  <a16:creationId xmlns:a16="http://schemas.microsoft.com/office/drawing/2014/main" id="{97F0A7CB-6B8D-4F15-B240-3101A11004BD}"/>
                </a:ext>
              </a:extLst>
            </p:cNvPr>
            <p:cNvGrpSpPr/>
            <p:nvPr/>
          </p:nvGrpSpPr>
          <p:grpSpPr>
            <a:xfrm>
              <a:off x="1086483" y="1449026"/>
              <a:ext cx="8997314" cy="5056619"/>
              <a:chOff x="-4637687" y="-7406574"/>
              <a:chExt cx="4505287" cy="5548872"/>
            </a:xfrm>
          </p:grpSpPr>
          <p:sp>
            <p:nvSpPr>
              <p:cNvPr id="411" name="Freeform 5">
                <a:extLst>
                  <a:ext uri="{FF2B5EF4-FFF2-40B4-BE49-F238E27FC236}">
                    <a16:creationId xmlns:a16="http://schemas.microsoft.com/office/drawing/2014/main" id="{F474CB2D-9AB0-46FB-BD77-7A24F18526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637687" y="-4681106"/>
                <a:ext cx="4505287" cy="2823404"/>
              </a:xfrm>
              <a:custGeom>
                <a:avLst/>
                <a:gdLst>
                  <a:gd name="T0" fmla="*/ 885 w 5988"/>
                  <a:gd name="T1" fmla="*/ 0 h 1834"/>
                  <a:gd name="T2" fmla="*/ 889 w 5988"/>
                  <a:gd name="T3" fmla="*/ 1267 h 1834"/>
                  <a:gd name="T4" fmla="*/ 749 w 5988"/>
                  <a:gd name="T5" fmla="*/ 1715 h 1834"/>
                  <a:gd name="T6" fmla="*/ 454 w 5988"/>
                  <a:gd name="T7" fmla="*/ 1831 h 1834"/>
                  <a:gd name="T8" fmla="*/ 94 w 5988"/>
                  <a:gd name="T9" fmla="*/ 1645 h 1834"/>
                  <a:gd name="T10" fmla="*/ 26 w 5988"/>
                  <a:gd name="T11" fmla="*/ 1327 h 1834"/>
                  <a:gd name="T12" fmla="*/ 274 w 5988"/>
                  <a:gd name="T13" fmla="*/ 948 h 1834"/>
                  <a:gd name="T14" fmla="*/ 650 w 5988"/>
                  <a:gd name="T15" fmla="*/ 813 h 1834"/>
                  <a:gd name="T16" fmla="*/ 1295 w 5988"/>
                  <a:gd name="T17" fmla="*/ 898 h 1834"/>
                  <a:gd name="T18" fmla="*/ 1797 w 5988"/>
                  <a:gd name="T19" fmla="*/ 1061 h 1834"/>
                  <a:gd name="T20" fmla="*/ 2556 w 5988"/>
                  <a:gd name="T21" fmla="*/ 1327 h 1834"/>
                  <a:gd name="T22" fmla="*/ 3130 w 5988"/>
                  <a:gd name="T23" fmla="*/ 1511 h 1834"/>
                  <a:gd name="T24" fmla="*/ 5317 w 5988"/>
                  <a:gd name="T25" fmla="*/ 1207 h 1834"/>
                  <a:gd name="T26" fmla="*/ 5988 w 5988"/>
                  <a:gd name="T27" fmla="*/ 407 h 1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988" h="1834">
                    <a:moveTo>
                      <a:pt x="885" y="0"/>
                    </a:moveTo>
                    <a:cubicBezTo>
                      <a:pt x="881" y="652"/>
                      <a:pt x="897" y="989"/>
                      <a:pt x="889" y="1267"/>
                    </a:cubicBezTo>
                    <a:cubicBezTo>
                      <a:pt x="886" y="1370"/>
                      <a:pt x="870" y="1586"/>
                      <a:pt x="749" y="1715"/>
                    </a:cubicBezTo>
                    <a:cubicBezTo>
                      <a:pt x="644" y="1826"/>
                      <a:pt x="512" y="1834"/>
                      <a:pt x="454" y="1831"/>
                    </a:cubicBezTo>
                    <a:cubicBezTo>
                      <a:pt x="391" y="1828"/>
                      <a:pt x="209" y="1804"/>
                      <a:pt x="94" y="1645"/>
                    </a:cubicBezTo>
                    <a:cubicBezTo>
                      <a:pt x="0" y="1516"/>
                      <a:pt x="20" y="1369"/>
                      <a:pt x="26" y="1327"/>
                    </a:cubicBezTo>
                    <a:cubicBezTo>
                      <a:pt x="55" y="1110"/>
                      <a:pt x="222" y="987"/>
                      <a:pt x="274" y="948"/>
                    </a:cubicBezTo>
                    <a:cubicBezTo>
                      <a:pt x="411" y="847"/>
                      <a:pt x="550" y="826"/>
                      <a:pt x="650" y="813"/>
                    </a:cubicBezTo>
                    <a:cubicBezTo>
                      <a:pt x="744" y="800"/>
                      <a:pt x="899" y="791"/>
                      <a:pt x="1295" y="898"/>
                    </a:cubicBezTo>
                    <a:cubicBezTo>
                      <a:pt x="1382" y="922"/>
                      <a:pt x="1467" y="947"/>
                      <a:pt x="1797" y="1061"/>
                    </a:cubicBezTo>
                    <a:cubicBezTo>
                      <a:pt x="2187" y="1196"/>
                      <a:pt x="2298" y="1239"/>
                      <a:pt x="2556" y="1327"/>
                    </a:cubicBezTo>
                    <a:cubicBezTo>
                      <a:pt x="2884" y="1438"/>
                      <a:pt x="3048" y="1492"/>
                      <a:pt x="3130" y="1511"/>
                    </a:cubicBezTo>
                    <a:cubicBezTo>
                      <a:pt x="4083" y="1726"/>
                      <a:pt x="5011" y="1375"/>
                      <a:pt x="5317" y="1207"/>
                    </a:cubicBezTo>
                    <a:cubicBezTo>
                      <a:pt x="5670" y="1013"/>
                      <a:pt x="5988" y="738"/>
                      <a:pt x="5988" y="407"/>
                    </a:cubicBezTo>
                  </a:path>
                </a:pathLst>
              </a:custGeom>
              <a:noFill/>
              <a:ln w="12700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12" name="Freeform 6">
                <a:extLst>
                  <a:ext uri="{FF2B5EF4-FFF2-40B4-BE49-F238E27FC236}">
                    <a16:creationId xmlns:a16="http://schemas.microsoft.com/office/drawing/2014/main" id="{111EBD34-B1D3-4B5F-94D1-5AC286497B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545013" y="-7347836"/>
                <a:ext cx="263525" cy="2019300"/>
              </a:xfrm>
              <a:custGeom>
                <a:avLst/>
                <a:gdLst>
                  <a:gd name="T0" fmla="*/ 375 w 375"/>
                  <a:gd name="T1" fmla="*/ 1401 h 1441"/>
                  <a:gd name="T2" fmla="*/ 289 w 375"/>
                  <a:gd name="T3" fmla="*/ 1441 h 1441"/>
                  <a:gd name="T4" fmla="*/ 125 w 375"/>
                  <a:gd name="T5" fmla="*/ 859 h 1441"/>
                  <a:gd name="T6" fmla="*/ 16 w 375"/>
                  <a:gd name="T7" fmla="*/ 349 h 1441"/>
                  <a:gd name="T8" fmla="*/ 86 w 375"/>
                  <a:gd name="T9" fmla="*/ 73 h 1441"/>
                  <a:gd name="T10" fmla="*/ 336 w 375"/>
                  <a:gd name="T11" fmla="*/ 4 h 1441"/>
                  <a:gd name="T12" fmla="*/ 359 w 375"/>
                  <a:gd name="T13" fmla="*/ 4 h 1441"/>
                  <a:gd name="T14" fmla="*/ 359 w 375"/>
                  <a:gd name="T15" fmla="*/ 86 h 1441"/>
                  <a:gd name="T16" fmla="*/ 319 w 375"/>
                  <a:gd name="T17" fmla="*/ 86 h 1441"/>
                  <a:gd name="T18" fmla="*/ 135 w 375"/>
                  <a:gd name="T19" fmla="*/ 147 h 1441"/>
                  <a:gd name="T20" fmla="*/ 100 w 375"/>
                  <a:gd name="T21" fmla="*/ 323 h 1441"/>
                  <a:gd name="T22" fmla="*/ 220 w 375"/>
                  <a:gd name="T23" fmla="*/ 897 h 1441"/>
                  <a:gd name="T24" fmla="*/ 375 w 375"/>
                  <a:gd name="T25" fmla="*/ 1401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1441">
                    <a:moveTo>
                      <a:pt x="375" y="1401"/>
                    </a:moveTo>
                    <a:cubicBezTo>
                      <a:pt x="289" y="1441"/>
                      <a:pt x="289" y="1441"/>
                      <a:pt x="289" y="1441"/>
                    </a:cubicBezTo>
                    <a:cubicBezTo>
                      <a:pt x="289" y="1441"/>
                      <a:pt x="194" y="1175"/>
                      <a:pt x="125" y="859"/>
                    </a:cubicBezTo>
                    <a:cubicBezTo>
                      <a:pt x="57" y="549"/>
                      <a:pt x="21" y="423"/>
                      <a:pt x="16" y="349"/>
                    </a:cubicBezTo>
                    <a:cubicBezTo>
                      <a:pt x="10" y="275"/>
                      <a:pt x="0" y="162"/>
                      <a:pt x="86" y="73"/>
                    </a:cubicBezTo>
                    <a:cubicBezTo>
                      <a:pt x="156" y="0"/>
                      <a:pt x="289" y="4"/>
                      <a:pt x="336" y="4"/>
                    </a:cubicBezTo>
                    <a:cubicBezTo>
                      <a:pt x="354" y="4"/>
                      <a:pt x="359" y="4"/>
                      <a:pt x="359" y="4"/>
                    </a:cubicBezTo>
                    <a:cubicBezTo>
                      <a:pt x="359" y="86"/>
                      <a:pt x="359" y="86"/>
                      <a:pt x="359" y="86"/>
                    </a:cubicBezTo>
                    <a:cubicBezTo>
                      <a:pt x="359" y="86"/>
                      <a:pt x="338" y="86"/>
                      <a:pt x="319" y="86"/>
                    </a:cubicBezTo>
                    <a:cubicBezTo>
                      <a:pt x="266" y="86"/>
                      <a:pt x="174" y="87"/>
                      <a:pt x="135" y="147"/>
                    </a:cubicBezTo>
                    <a:cubicBezTo>
                      <a:pt x="91" y="212"/>
                      <a:pt x="97" y="266"/>
                      <a:pt x="100" y="323"/>
                    </a:cubicBezTo>
                    <a:cubicBezTo>
                      <a:pt x="104" y="380"/>
                      <a:pt x="154" y="598"/>
                      <a:pt x="220" y="897"/>
                    </a:cubicBezTo>
                    <a:cubicBezTo>
                      <a:pt x="300" y="1260"/>
                      <a:pt x="375" y="1401"/>
                      <a:pt x="375" y="140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" name="Freeform 7">
                <a:extLst>
                  <a:ext uri="{FF2B5EF4-FFF2-40B4-BE49-F238E27FC236}">
                    <a16:creationId xmlns:a16="http://schemas.microsoft.com/office/drawing/2014/main" id="{BC3D48F1-9B8A-4C17-849B-79CE9538B7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295775" y="-7406574"/>
                <a:ext cx="188913" cy="250825"/>
              </a:xfrm>
              <a:custGeom>
                <a:avLst/>
                <a:gdLst>
                  <a:gd name="T0" fmla="*/ 196 w 270"/>
                  <a:gd name="T1" fmla="*/ 4 h 179"/>
                  <a:gd name="T2" fmla="*/ 96 w 270"/>
                  <a:gd name="T3" fmla="*/ 4 h 179"/>
                  <a:gd name="T4" fmla="*/ 4 w 270"/>
                  <a:gd name="T5" fmla="*/ 40 h 179"/>
                  <a:gd name="T6" fmla="*/ 0 w 270"/>
                  <a:gd name="T7" fmla="*/ 58 h 179"/>
                  <a:gd name="T8" fmla="*/ 1 w 270"/>
                  <a:gd name="T9" fmla="*/ 89 h 179"/>
                  <a:gd name="T10" fmla="*/ 0 w 270"/>
                  <a:gd name="T11" fmla="*/ 121 h 179"/>
                  <a:gd name="T12" fmla="*/ 4 w 270"/>
                  <a:gd name="T13" fmla="*/ 138 h 179"/>
                  <a:gd name="T14" fmla="*/ 96 w 270"/>
                  <a:gd name="T15" fmla="*/ 175 h 179"/>
                  <a:gd name="T16" fmla="*/ 196 w 270"/>
                  <a:gd name="T17" fmla="*/ 175 h 179"/>
                  <a:gd name="T18" fmla="*/ 270 w 270"/>
                  <a:gd name="T19" fmla="*/ 101 h 179"/>
                  <a:gd name="T20" fmla="*/ 270 w 270"/>
                  <a:gd name="T21" fmla="*/ 89 h 179"/>
                  <a:gd name="T22" fmla="*/ 270 w 270"/>
                  <a:gd name="T23" fmla="*/ 78 h 179"/>
                  <a:gd name="T24" fmla="*/ 196 w 270"/>
                  <a:gd name="T25" fmla="*/ 4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179">
                    <a:moveTo>
                      <a:pt x="196" y="4"/>
                    </a:moveTo>
                    <a:cubicBezTo>
                      <a:pt x="196" y="4"/>
                      <a:pt x="119" y="0"/>
                      <a:pt x="96" y="4"/>
                    </a:cubicBezTo>
                    <a:cubicBezTo>
                      <a:pt x="74" y="7"/>
                      <a:pt x="15" y="25"/>
                      <a:pt x="4" y="40"/>
                    </a:cubicBezTo>
                    <a:cubicBezTo>
                      <a:pt x="0" y="47"/>
                      <a:pt x="0" y="54"/>
                      <a:pt x="0" y="58"/>
                    </a:cubicBezTo>
                    <a:cubicBezTo>
                      <a:pt x="0" y="66"/>
                      <a:pt x="0" y="78"/>
                      <a:pt x="1" y="89"/>
                    </a:cubicBezTo>
                    <a:cubicBezTo>
                      <a:pt x="0" y="101"/>
                      <a:pt x="0" y="113"/>
                      <a:pt x="0" y="121"/>
                    </a:cubicBezTo>
                    <a:cubicBezTo>
                      <a:pt x="0" y="124"/>
                      <a:pt x="0" y="132"/>
                      <a:pt x="4" y="138"/>
                    </a:cubicBezTo>
                    <a:cubicBezTo>
                      <a:pt x="15" y="153"/>
                      <a:pt x="74" y="172"/>
                      <a:pt x="96" y="175"/>
                    </a:cubicBezTo>
                    <a:cubicBezTo>
                      <a:pt x="119" y="179"/>
                      <a:pt x="196" y="175"/>
                      <a:pt x="196" y="175"/>
                    </a:cubicBezTo>
                    <a:cubicBezTo>
                      <a:pt x="237" y="175"/>
                      <a:pt x="270" y="142"/>
                      <a:pt x="270" y="101"/>
                    </a:cubicBezTo>
                    <a:cubicBezTo>
                      <a:pt x="270" y="89"/>
                      <a:pt x="270" y="89"/>
                      <a:pt x="270" y="89"/>
                    </a:cubicBezTo>
                    <a:cubicBezTo>
                      <a:pt x="270" y="78"/>
                      <a:pt x="270" y="78"/>
                      <a:pt x="270" y="78"/>
                    </a:cubicBezTo>
                    <a:cubicBezTo>
                      <a:pt x="270" y="37"/>
                      <a:pt x="237" y="4"/>
                      <a:pt x="196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" name="Freeform 8">
                <a:extLst>
                  <a:ext uri="{FF2B5EF4-FFF2-40B4-BE49-F238E27FC236}">
                    <a16:creationId xmlns:a16="http://schemas.microsoft.com/office/drawing/2014/main" id="{F678DA79-BA81-49E8-A23C-567ACEF3D7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662363" y="-7347836"/>
                <a:ext cx="261938" cy="2019300"/>
              </a:xfrm>
              <a:custGeom>
                <a:avLst/>
                <a:gdLst>
                  <a:gd name="T0" fmla="*/ 0 w 375"/>
                  <a:gd name="T1" fmla="*/ 1401 h 1441"/>
                  <a:gd name="T2" fmla="*/ 86 w 375"/>
                  <a:gd name="T3" fmla="*/ 1441 h 1441"/>
                  <a:gd name="T4" fmla="*/ 250 w 375"/>
                  <a:gd name="T5" fmla="*/ 859 h 1441"/>
                  <a:gd name="T6" fmla="*/ 359 w 375"/>
                  <a:gd name="T7" fmla="*/ 349 h 1441"/>
                  <a:gd name="T8" fmla="*/ 289 w 375"/>
                  <a:gd name="T9" fmla="*/ 73 h 1441"/>
                  <a:gd name="T10" fmla="*/ 39 w 375"/>
                  <a:gd name="T11" fmla="*/ 4 h 1441"/>
                  <a:gd name="T12" fmla="*/ 16 w 375"/>
                  <a:gd name="T13" fmla="*/ 4 h 1441"/>
                  <a:gd name="T14" fmla="*/ 16 w 375"/>
                  <a:gd name="T15" fmla="*/ 86 h 1441"/>
                  <a:gd name="T16" fmla="*/ 56 w 375"/>
                  <a:gd name="T17" fmla="*/ 86 h 1441"/>
                  <a:gd name="T18" fmla="*/ 240 w 375"/>
                  <a:gd name="T19" fmla="*/ 147 h 1441"/>
                  <a:gd name="T20" fmla="*/ 275 w 375"/>
                  <a:gd name="T21" fmla="*/ 323 h 1441"/>
                  <a:gd name="T22" fmla="*/ 155 w 375"/>
                  <a:gd name="T23" fmla="*/ 897 h 1441"/>
                  <a:gd name="T24" fmla="*/ 0 w 375"/>
                  <a:gd name="T25" fmla="*/ 1401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1441">
                    <a:moveTo>
                      <a:pt x="0" y="1401"/>
                    </a:moveTo>
                    <a:cubicBezTo>
                      <a:pt x="86" y="1441"/>
                      <a:pt x="86" y="1441"/>
                      <a:pt x="86" y="1441"/>
                    </a:cubicBezTo>
                    <a:cubicBezTo>
                      <a:pt x="86" y="1441"/>
                      <a:pt x="181" y="1175"/>
                      <a:pt x="250" y="859"/>
                    </a:cubicBezTo>
                    <a:cubicBezTo>
                      <a:pt x="318" y="549"/>
                      <a:pt x="353" y="423"/>
                      <a:pt x="359" y="349"/>
                    </a:cubicBezTo>
                    <a:cubicBezTo>
                      <a:pt x="364" y="275"/>
                      <a:pt x="375" y="162"/>
                      <a:pt x="289" y="73"/>
                    </a:cubicBezTo>
                    <a:cubicBezTo>
                      <a:pt x="219" y="0"/>
                      <a:pt x="86" y="4"/>
                      <a:pt x="39" y="4"/>
                    </a:cubicBezTo>
                    <a:cubicBezTo>
                      <a:pt x="21" y="4"/>
                      <a:pt x="16" y="4"/>
                      <a:pt x="16" y="4"/>
                    </a:cubicBezTo>
                    <a:cubicBezTo>
                      <a:pt x="16" y="86"/>
                      <a:pt x="16" y="86"/>
                      <a:pt x="16" y="86"/>
                    </a:cubicBezTo>
                    <a:cubicBezTo>
                      <a:pt x="16" y="86"/>
                      <a:pt x="36" y="86"/>
                      <a:pt x="56" y="86"/>
                    </a:cubicBezTo>
                    <a:cubicBezTo>
                      <a:pt x="109" y="86"/>
                      <a:pt x="200" y="87"/>
                      <a:pt x="240" y="147"/>
                    </a:cubicBezTo>
                    <a:cubicBezTo>
                      <a:pt x="283" y="212"/>
                      <a:pt x="278" y="266"/>
                      <a:pt x="275" y="323"/>
                    </a:cubicBezTo>
                    <a:cubicBezTo>
                      <a:pt x="271" y="380"/>
                      <a:pt x="221" y="598"/>
                      <a:pt x="155" y="897"/>
                    </a:cubicBezTo>
                    <a:cubicBezTo>
                      <a:pt x="75" y="1260"/>
                      <a:pt x="0" y="1401"/>
                      <a:pt x="0" y="140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15" name="Freeform 9">
                <a:extLst>
                  <a:ext uri="{FF2B5EF4-FFF2-40B4-BE49-F238E27FC236}">
                    <a16:creationId xmlns:a16="http://schemas.microsoft.com/office/drawing/2014/main" id="{7980CA56-8D55-4640-B5A4-43C5210D2C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836988" y="-7406574"/>
                <a:ext cx="188913" cy="250825"/>
              </a:xfrm>
              <a:custGeom>
                <a:avLst/>
                <a:gdLst>
                  <a:gd name="T0" fmla="*/ 74 w 270"/>
                  <a:gd name="T1" fmla="*/ 4 h 179"/>
                  <a:gd name="T2" fmla="*/ 174 w 270"/>
                  <a:gd name="T3" fmla="*/ 4 h 179"/>
                  <a:gd name="T4" fmla="*/ 265 w 270"/>
                  <a:gd name="T5" fmla="*/ 40 h 179"/>
                  <a:gd name="T6" fmla="*/ 269 w 270"/>
                  <a:gd name="T7" fmla="*/ 58 h 179"/>
                  <a:gd name="T8" fmla="*/ 269 w 270"/>
                  <a:gd name="T9" fmla="*/ 89 h 179"/>
                  <a:gd name="T10" fmla="*/ 269 w 270"/>
                  <a:gd name="T11" fmla="*/ 121 h 179"/>
                  <a:gd name="T12" fmla="*/ 265 w 270"/>
                  <a:gd name="T13" fmla="*/ 138 h 179"/>
                  <a:gd name="T14" fmla="*/ 174 w 270"/>
                  <a:gd name="T15" fmla="*/ 175 h 179"/>
                  <a:gd name="T16" fmla="*/ 74 w 270"/>
                  <a:gd name="T17" fmla="*/ 175 h 179"/>
                  <a:gd name="T18" fmla="*/ 0 w 270"/>
                  <a:gd name="T19" fmla="*/ 101 h 179"/>
                  <a:gd name="T20" fmla="*/ 0 w 270"/>
                  <a:gd name="T21" fmla="*/ 89 h 179"/>
                  <a:gd name="T22" fmla="*/ 0 w 270"/>
                  <a:gd name="T23" fmla="*/ 78 h 179"/>
                  <a:gd name="T24" fmla="*/ 74 w 270"/>
                  <a:gd name="T25" fmla="*/ 4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179">
                    <a:moveTo>
                      <a:pt x="74" y="4"/>
                    </a:moveTo>
                    <a:cubicBezTo>
                      <a:pt x="74" y="4"/>
                      <a:pt x="151" y="0"/>
                      <a:pt x="174" y="4"/>
                    </a:cubicBezTo>
                    <a:cubicBezTo>
                      <a:pt x="196" y="7"/>
                      <a:pt x="255" y="25"/>
                      <a:pt x="265" y="40"/>
                    </a:cubicBezTo>
                    <a:cubicBezTo>
                      <a:pt x="270" y="47"/>
                      <a:pt x="269" y="54"/>
                      <a:pt x="269" y="58"/>
                    </a:cubicBezTo>
                    <a:cubicBezTo>
                      <a:pt x="269" y="66"/>
                      <a:pt x="269" y="78"/>
                      <a:pt x="269" y="89"/>
                    </a:cubicBezTo>
                    <a:cubicBezTo>
                      <a:pt x="269" y="101"/>
                      <a:pt x="269" y="113"/>
                      <a:pt x="269" y="121"/>
                    </a:cubicBezTo>
                    <a:cubicBezTo>
                      <a:pt x="269" y="124"/>
                      <a:pt x="270" y="132"/>
                      <a:pt x="265" y="138"/>
                    </a:cubicBezTo>
                    <a:cubicBezTo>
                      <a:pt x="255" y="153"/>
                      <a:pt x="196" y="172"/>
                      <a:pt x="174" y="175"/>
                    </a:cubicBezTo>
                    <a:cubicBezTo>
                      <a:pt x="151" y="179"/>
                      <a:pt x="74" y="175"/>
                      <a:pt x="74" y="175"/>
                    </a:cubicBezTo>
                    <a:cubicBezTo>
                      <a:pt x="33" y="175"/>
                      <a:pt x="0" y="142"/>
                      <a:pt x="0" y="101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37"/>
                      <a:pt x="33" y="4"/>
                      <a:pt x="74" y="4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6" name="Freeform 10">
                <a:extLst>
                  <a:ext uri="{FF2B5EF4-FFF2-40B4-BE49-F238E27FC236}">
                    <a16:creationId xmlns:a16="http://schemas.microsoft.com/office/drawing/2014/main" id="{B52DC709-C2C3-43C2-8D70-C64644B8E2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375150" y="-5447599"/>
                <a:ext cx="803275" cy="992188"/>
              </a:xfrm>
              <a:custGeom>
                <a:avLst/>
                <a:gdLst>
                  <a:gd name="T0" fmla="*/ 1108 w 1146"/>
                  <a:gd name="T1" fmla="*/ 30 h 708"/>
                  <a:gd name="T2" fmla="*/ 1028 w 1146"/>
                  <a:gd name="T3" fmla="*/ 1 h 708"/>
                  <a:gd name="T4" fmla="*/ 972 w 1146"/>
                  <a:gd name="T5" fmla="*/ 43 h 708"/>
                  <a:gd name="T6" fmla="*/ 580 w 1146"/>
                  <a:gd name="T7" fmla="*/ 527 h 708"/>
                  <a:gd name="T8" fmla="*/ 573 w 1146"/>
                  <a:gd name="T9" fmla="*/ 527 h 708"/>
                  <a:gd name="T10" fmla="*/ 565 w 1146"/>
                  <a:gd name="T11" fmla="*/ 527 h 708"/>
                  <a:gd name="T12" fmla="*/ 174 w 1146"/>
                  <a:gd name="T13" fmla="*/ 43 h 708"/>
                  <a:gd name="T14" fmla="*/ 118 w 1146"/>
                  <a:gd name="T15" fmla="*/ 1 h 708"/>
                  <a:gd name="T16" fmla="*/ 37 w 1146"/>
                  <a:gd name="T17" fmla="*/ 30 h 708"/>
                  <a:gd name="T18" fmla="*/ 17 w 1146"/>
                  <a:gd name="T19" fmla="*/ 106 h 708"/>
                  <a:gd name="T20" fmla="*/ 565 w 1146"/>
                  <a:gd name="T21" fmla="*/ 708 h 708"/>
                  <a:gd name="T22" fmla="*/ 573 w 1146"/>
                  <a:gd name="T23" fmla="*/ 708 h 708"/>
                  <a:gd name="T24" fmla="*/ 580 w 1146"/>
                  <a:gd name="T25" fmla="*/ 708 h 708"/>
                  <a:gd name="T26" fmla="*/ 1129 w 1146"/>
                  <a:gd name="T27" fmla="*/ 106 h 708"/>
                  <a:gd name="T28" fmla="*/ 1108 w 1146"/>
                  <a:gd name="T29" fmla="*/ 30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46" h="708">
                    <a:moveTo>
                      <a:pt x="1108" y="30"/>
                    </a:moveTo>
                    <a:cubicBezTo>
                      <a:pt x="1082" y="15"/>
                      <a:pt x="1060" y="3"/>
                      <a:pt x="1028" y="1"/>
                    </a:cubicBezTo>
                    <a:cubicBezTo>
                      <a:pt x="996" y="0"/>
                      <a:pt x="972" y="43"/>
                      <a:pt x="972" y="43"/>
                    </a:cubicBezTo>
                    <a:cubicBezTo>
                      <a:pt x="925" y="156"/>
                      <a:pt x="803" y="527"/>
                      <a:pt x="580" y="527"/>
                    </a:cubicBezTo>
                    <a:cubicBezTo>
                      <a:pt x="578" y="527"/>
                      <a:pt x="575" y="527"/>
                      <a:pt x="573" y="527"/>
                    </a:cubicBezTo>
                    <a:cubicBezTo>
                      <a:pt x="570" y="527"/>
                      <a:pt x="568" y="527"/>
                      <a:pt x="565" y="527"/>
                    </a:cubicBezTo>
                    <a:cubicBezTo>
                      <a:pt x="342" y="527"/>
                      <a:pt x="221" y="156"/>
                      <a:pt x="174" y="43"/>
                    </a:cubicBezTo>
                    <a:cubicBezTo>
                      <a:pt x="174" y="43"/>
                      <a:pt x="150" y="0"/>
                      <a:pt x="118" y="1"/>
                    </a:cubicBezTo>
                    <a:cubicBezTo>
                      <a:pt x="86" y="3"/>
                      <a:pt x="63" y="15"/>
                      <a:pt x="37" y="30"/>
                    </a:cubicBezTo>
                    <a:cubicBezTo>
                      <a:pt x="0" y="52"/>
                      <a:pt x="17" y="106"/>
                      <a:pt x="17" y="106"/>
                    </a:cubicBezTo>
                    <a:cubicBezTo>
                      <a:pt x="127" y="503"/>
                      <a:pt x="321" y="708"/>
                      <a:pt x="565" y="708"/>
                    </a:cubicBezTo>
                    <a:cubicBezTo>
                      <a:pt x="568" y="708"/>
                      <a:pt x="570" y="708"/>
                      <a:pt x="573" y="708"/>
                    </a:cubicBezTo>
                    <a:cubicBezTo>
                      <a:pt x="575" y="708"/>
                      <a:pt x="578" y="708"/>
                      <a:pt x="580" y="708"/>
                    </a:cubicBezTo>
                    <a:cubicBezTo>
                      <a:pt x="825" y="708"/>
                      <a:pt x="1019" y="503"/>
                      <a:pt x="1129" y="106"/>
                    </a:cubicBezTo>
                    <a:cubicBezTo>
                      <a:pt x="1129" y="106"/>
                      <a:pt x="1146" y="52"/>
                      <a:pt x="1108" y="3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07" name="Group 3">
              <a:extLst>
                <a:ext uri="{FF2B5EF4-FFF2-40B4-BE49-F238E27FC236}">
                  <a16:creationId xmlns:a16="http://schemas.microsoft.com/office/drawing/2014/main" id="{9240439E-0C3D-4257-8E07-569596C3282B}"/>
                </a:ext>
              </a:extLst>
            </p:cNvPr>
            <p:cNvGrpSpPr/>
            <p:nvPr/>
          </p:nvGrpSpPr>
          <p:grpSpPr>
            <a:xfrm>
              <a:off x="9483076" y="3273073"/>
              <a:ext cx="1268334" cy="1268334"/>
              <a:chOff x="10878116" y="3079787"/>
              <a:chExt cx="1268334" cy="1268334"/>
            </a:xfrm>
          </p:grpSpPr>
          <p:sp>
            <p:nvSpPr>
              <p:cNvPr id="408" name="Oval 1">
                <a:extLst>
                  <a:ext uri="{FF2B5EF4-FFF2-40B4-BE49-F238E27FC236}">
                    <a16:creationId xmlns:a16="http://schemas.microsoft.com/office/drawing/2014/main" id="{C9F378DD-7A2A-44F6-A163-78EE236F6778}"/>
                  </a:ext>
                </a:extLst>
              </p:cNvPr>
              <p:cNvSpPr/>
              <p:nvPr/>
            </p:nvSpPr>
            <p:spPr>
              <a:xfrm>
                <a:off x="10878116" y="3079787"/>
                <a:ext cx="1268334" cy="126833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Oval 17">
                <a:extLst>
                  <a:ext uri="{FF2B5EF4-FFF2-40B4-BE49-F238E27FC236}">
                    <a16:creationId xmlns:a16="http://schemas.microsoft.com/office/drawing/2014/main" id="{3F2E2618-C744-43AD-9D9B-6678D2A0FD61}"/>
                  </a:ext>
                </a:extLst>
              </p:cNvPr>
              <p:cNvSpPr/>
              <p:nvPr/>
            </p:nvSpPr>
            <p:spPr>
              <a:xfrm>
                <a:off x="11015751" y="3217421"/>
                <a:ext cx="993065" cy="99306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0" name="Oval 18">
                <a:extLst>
                  <a:ext uri="{FF2B5EF4-FFF2-40B4-BE49-F238E27FC236}">
                    <a16:creationId xmlns:a16="http://schemas.microsoft.com/office/drawing/2014/main" id="{56176E8C-D05B-4CF2-A4BD-87B30A71DF91}"/>
                  </a:ext>
                </a:extLst>
              </p:cNvPr>
              <p:cNvSpPr/>
              <p:nvPr/>
            </p:nvSpPr>
            <p:spPr>
              <a:xfrm>
                <a:off x="11314658" y="3518725"/>
                <a:ext cx="390457" cy="39045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8" name="Group 23">
            <a:extLst>
              <a:ext uri="{FF2B5EF4-FFF2-40B4-BE49-F238E27FC236}">
                <a16:creationId xmlns:a16="http://schemas.microsoft.com/office/drawing/2014/main" id="{74DA9E26-835F-483A-B5DC-E045B977592D}"/>
              </a:ext>
            </a:extLst>
          </p:cNvPr>
          <p:cNvGrpSpPr/>
          <p:nvPr/>
        </p:nvGrpSpPr>
        <p:grpSpPr>
          <a:xfrm>
            <a:off x="8263750" y="1918672"/>
            <a:ext cx="222516" cy="217287"/>
            <a:chOff x="12515800" y="-6455581"/>
            <a:chExt cx="3289992" cy="3937228"/>
          </a:xfrm>
          <a:solidFill>
            <a:srgbClr val="FCB414"/>
          </a:solidFill>
        </p:grpSpPr>
        <p:sp>
          <p:nvSpPr>
            <p:cNvPr id="419" name="Freeform: Shape 39">
              <a:extLst>
                <a:ext uri="{FF2B5EF4-FFF2-40B4-BE49-F238E27FC236}">
                  <a16:creationId xmlns:a16="http://schemas.microsoft.com/office/drawing/2014/main" id="{6288F825-B7B4-4046-9A0E-8F1F975CE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20" name="Freeform: Shape 37">
              <a:extLst>
                <a:ext uri="{FF2B5EF4-FFF2-40B4-BE49-F238E27FC236}">
                  <a16:creationId xmlns:a16="http://schemas.microsoft.com/office/drawing/2014/main" id="{03FE22CC-7EDE-45D7-B344-BE58BC96BC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421" name="Group 23">
            <a:extLst>
              <a:ext uri="{FF2B5EF4-FFF2-40B4-BE49-F238E27FC236}">
                <a16:creationId xmlns:a16="http://schemas.microsoft.com/office/drawing/2014/main" id="{65320E36-F5C8-44B9-B689-4B7153BFB44B}"/>
              </a:ext>
            </a:extLst>
          </p:cNvPr>
          <p:cNvGrpSpPr/>
          <p:nvPr/>
        </p:nvGrpSpPr>
        <p:grpSpPr>
          <a:xfrm flipH="1">
            <a:off x="8242399" y="2279571"/>
            <a:ext cx="237443" cy="226396"/>
            <a:chOff x="12515792" y="-6455581"/>
            <a:chExt cx="3289990" cy="3937228"/>
          </a:xfrm>
          <a:solidFill>
            <a:srgbClr val="C2C923"/>
          </a:solidFill>
        </p:grpSpPr>
        <p:sp>
          <p:nvSpPr>
            <p:cNvPr id="422" name="Freeform: Shape 39">
              <a:extLst>
                <a:ext uri="{FF2B5EF4-FFF2-40B4-BE49-F238E27FC236}">
                  <a16:creationId xmlns:a16="http://schemas.microsoft.com/office/drawing/2014/main" id="{7FD8D02D-E164-4088-AEC2-2639B7521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792" y="-6455581"/>
              <a:ext cx="3289990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23" name="Freeform: Shape 37">
              <a:extLst>
                <a:ext uri="{FF2B5EF4-FFF2-40B4-BE49-F238E27FC236}">
                  <a16:creationId xmlns:a16="http://schemas.microsoft.com/office/drawing/2014/main" id="{946D11D7-9235-47F6-968D-8802B7723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424" name="Group 23">
            <a:extLst>
              <a:ext uri="{FF2B5EF4-FFF2-40B4-BE49-F238E27FC236}">
                <a16:creationId xmlns:a16="http://schemas.microsoft.com/office/drawing/2014/main" id="{B1849CCB-40EF-4919-ABC6-B8C12ADE7CD4}"/>
              </a:ext>
            </a:extLst>
          </p:cNvPr>
          <p:cNvGrpSpPr/>
          <p:nvPr/>
        </p:nvGrpSpPr>
        <p:grpSpPr>
          <a:xfrm>
            <a:off x="8271857" y="2678467"/>
            <a:ext cx="222516" cy="217287"/>
            <a:chOff x="12515800" y="-6455581"/>
            <a:chExt cx="3289992" cy="3937228"/>
          </a:xfrm>
          <a:solidFill>
            <a:srgbClr val="42AFB6"/>
          </a:solidFill>
        </p:grpSpPr>
        <p:sp>
          <p:nvSpPr>
            <p:cNvPr id="425" name="Freeform: Shape 39">
              <a:extLst>
                <a:ext uri="{FF2B5EF4-FFF2-40B4-BE49-F238E27FC236}">
                  <a16:creationId xmlns:a16="http://schemas.microsoft.com/office/drawing/2014/main" id="{FB18D88E-21A5-46E5-A986-0013462E9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26" name="Freeform: Shape 37">
              <a:extLst>
                <a:ext uri="{FF2B5EF4-FFF2-40B4-BE49-F238E27FC236}">
                  <a16:creationId xmlns:a16="http://schemas.microsoft.com/office/drawing/2014/main" id="{3A998D72-1E92-40DA-8BE7-EF3F77DE1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427" name="Group 23">
            <a:extLst>
              <a:ext uri="{FF2B5EF4-FFF2-40B4-BE49-F238E27FC236}">
                <a16:creationId xmlns:a16="http://schemas.microsoft.com/office/drawing/2014/main" id="{568F3E36-5B33-48ED-8EA2-4E242255F3D8}"/>
              </a:ext>
            </a:extLst>
          </p:cNvPr>
          <p:cNvGrpSpPr/>
          <p:nvPr/>
        </p:nvGrpSpPr>
        <p:grpSpPr>
          <a:xfrm flipH="1">
            <a:off x="8295150" y="3261472"/>
            <a:ext cx="237443" cy="226396"/>
            <a:chOff x="12515800" y="-6455581"/>
            <a:chExt cx="3289992" cy="3937228"/>
          </a:xfrm>
          <a:solidFill>
            <a:srgbClr val="CB1B4A"/>
          </a:solidFill>
        </p:grpSpPr>
        <p:sp>
          <p:nvSpPr>
            <p:cNvPr id="428" name="Freeform: Shape 39">
              <a:extLst>
                <a:ext uri="{FF2B5EF4-FFF2-40B4-BE49-F238E27FC236}">
                  <a16:creationId xmlns:a16="http://schemas.microsoft.com/office/drawing/2014/main" id="{A25EB887-A8B8-4129-B8E3-607FF7F0E0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29" name="Freeform: Shape 37">
              <a:extLst>
                <a:ext uri="{FF2B5EF4-FFF2-40B4-BE49-F238E27FC236}">
                  <a16:creationId xmlns:a16="http://schemas.microsoft.com/office/drawing/2014/main" id="{A202D0C4-83DF-429C-B9B8-90394CE9B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430" name="Group 23">
            <a:extLst>
              <a:ext uri="{FF2B5EF4-FFF2-40B4-BE49-F238E27FC236}">
                <a16:creationId xmlns:a16="http://schemas.microsoft.com/office/drawing/2014/main" id="{D2B5A9F5-2D7B-4B13-B799-D961B2D5ADF6}"/>
              </a:ext>
            </a:extLst>
          </p:cNvPr>
          <p:cNvGrpSpPr/>
          <p:nvPr/>
        </p:nvGrpSpPr>
        <p:grpSpPr>
          <a:xfrm>
            <a:off x="8316758" y="3597789"/>
            <a:ext cx="222516" cy="217287"/>
            <a:chOff x="12515800" y="-6455581"/>
            <a:chExt cx="3289992" cy="3937228"/>
          </a:xfrm>
          <a:solidFill>
            <a:srgbClr val="FCB414"/>
          </a:solidFill>
        </p:grpSpPr>
        <p:sp>
          <p:nvSpPr>
            <p:cNvPr id="431" name="Freeform: Shape 39">
              <a:extLst>
                <a:ext uri="{FF2B5EF4-FFF2-40B4-BE49-F238E27FC236}">
                  <a16:creationId xmlns:a16="http://schemas.microsoft.com/office/drawing/2014/main" id="{771C22ED-8DC9-423A-AD20-F9D5ED3A2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32" name="Freeform: Shape 37">
              <a:extLst>
                <a:ext uri="{FF2B5EF4-FFF2-40B4-BE49-F238E27FC236}">
                  <a16:creationId xmlns:a16="http://schemas.microsoft.com/office/drawing/2014/main" id="{4930AB78-6A77-4DF3-A76D-2B986EF5D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433" name="Group 23">
            <a:extLst>
              <a:ext uri="{FF2B5EF4-FFF2-40B4-BE49-F238E27FC236}">
                <a16:creationId xmlns:a16="http://schemas.microsoft.com/office/drawing/2014/main" id="{7A951D02-B24B-4E81-9188-537E4A6732B9}"/>
              </a:ext>
            </a:extLst>
          </p:cNvPr>
          <p:cNvGrpSpPr/>
          <p:nvPr/>
        </p:nvGrpSpPr>
        <p:grpSpPr>
          <a:xfrm flipH="1">
            <a:off x="8296062" y="3946352"/>
            <a:ext cx="237443" cy="226396"/>
            <a:chOff x="12515792" y="-6455581"/>
            <a:chExt cx="3289990" cy="3937228"/>
          </a:xfrm>
          <a:solidFill>
            <a:srgbClr val="C2C923"/>
          </a:solidFill>
        </p:grpSpPr>
        <p:sp>
          <p:nvSpPr>
            <p:cNvPr id="434" name="Freeform: Shape 39">
              <a:extLst>
                <a:ext uri="{FF2B5EF4-FFF2-40B4-BE49-F238E27FC236}">
                  <a16:creationId xmlns:a16="http://schemas.microsoft.com/office/drawing/2014/main" id="{A6071107-7724-4BD5-BD3E-1159C2079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792" y="-6455581"/>
              <a:ext cx="3289990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35" name="Freeform: Shape 37">
              <a:extLst>
                <a:ext uri="{FF2B5EF4-FFF2-40B4-BE49-F238E27FC236}">
                  <a16:creationId xmlns:a16="http://schemas.microsoft.com/office/drawing/2014/main" id="{386104ED-D576-4B00-802F-1A5C51DB8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436" name="Group 23">
            <a:extLst>
              <a:ext uri="{FF2B5EF4-FFF2-40B4-BE49-F238E27FC236}">
                <a16:creationId xmlns:a16="http://schemas.microsoft.com/office/drawing/2014/main" id="{18C701CA-3711-4D11-85A2-84C5A4D3494E}"/>
              </a:ext>
            </a:extLst>
          </p:cNvPr>
          <p:cNvGrpSpPr/>
          <p:nvPr/>
        </p:nvGrpSpPr>
        <p:grpSpPr>
          <a:xfrm>
            <a:off x="8333865" y="4258611"/>
            <a:ext cx="222516" cy="217287"/>
            <a:chOff x="12515800" y="-6455581"/>
            <a:chExt cx="3289992" cy="3937228"/>
          </a:xfrm>
          <a:solidFill>
            <a:srgbClr val="42AFB6"/>
          </a:solidFill>
        </p:grpSpPr>
        <p:sp>
          <p:nvSpPr>
            <p:cNvPr id="437" name="Freeform: Shape 39">
              <a:extLst>
                <a:ext uri="{FF2B5EF4-FFF2-40B4-BE49-F238E27FC236}">
                  <a16:creationId xmlns:a16="http://schemas.microsoft.com/office/drawing/2014/main" id="{1C531C85-DDA6-418A-A488-69A65C5D21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15800" y="-6455581"/>
              <a:ext cx="3289992" cy="3937228"/>
            </a:xfrm>
            <a:custGeom>
              <a:avLst/>
              <a:gdLst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0816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9913 w 3289991"/>
                <a:gd name="connsiteY13" fmla="*/ 2517467 h 3937226"/>
                <a:gd name="connsiteX14" fmla="*/ 3027217 w 3289991"/>
                <a:gd name="connsiteY14" fmla="*/ 2554116 h 3937226"/>
                <a:gd name="connsiteX15" fmla="*/ 2579368 w 3289991"/>
                <a:gd name="connsiteY15" fmla="*/ 2520984 h 3937226"/>
                <a:gd name="connsiteX16" fmla="*/ 2053374 w 3289991"/>
                <a:gd name="connsiteY16" fmla="*/ 2482504 h 3937226"/>
                <a:gd name="connsiteX17" fmla="*/ 1733686 w 3289991"/>
                <a:gd name="connsiteY17" fmla="*/ 2438894 h 3937226"/>
                <a:gd name="connsiteX18" fmla="*/ 1451507 w 3289991"/>
                <a:gd name="connsiteY18" fmla="*/ 2721931 h 3937226"/>
                <a:gd name="connsiteX19" fmla="*/ 1450655 w 3289991"/>
                <a:gd name="connsiteY19" fmla="*/ 2814282 h 3937226"/>
                <a:gd name="connsiteX20" fmla="*/ 1452892 w 3289991"/>
                <a:gd name="connsiteY20" fmla="*/ 3841761 h 3937226"/>
                <a:gd name="connsiteX21" fmla="*/ 1453115 w 3289991"/>
                <a:gd name="connsiteY21" fmla="*/ 3937226 h 3937226"/>
                <a:gd name="connsiteX22" fmla="*/ 1364151 w 3289991"/>
                <a:gd name="connsiteY22" fmla="*/ 3934822 h 3937226"/>
                <a:gd name="connsiteX23" fmla="*/ 436564 w 3289991"/>
                <a:gd name="connsiteY23" fmla="*/ 3909767 h 3937226"/>
                <a:gd name="connsiteX24" fmla="*/ 469808 w 3289991"/>
                <a:gd name="connsiteY24" fmla="*/ 2846735 h 3937226"/>
                <a:gd name="connsiteX25" fmla="*/ 463841 w 3289991"/>
                <a:gd name="connsiteY25" fmla="*/ 2631221 h 3937226"/>
                <a:gd name="connsiteX26" fmla="*/ 445940 w 3289991"/>
                <a:gd name="connsiteY26" fmla="*/ 2595302 h 3937226"/>
                <a:gd name="connsiteX27" fmla="*/ 159527 w 3289991"/>
                <a:gd name="connsiteY27" fmla="*/ 2105264 h 3937226"/>
                <a:gd name="connsiteX28" fmla="*/ 46155 w 3289991"/>
                <a:gd name="connsiteY28" fmla="*/ 1752061 h 3937226"/>
                <a:gd name="connsiteX29" fmla="*/ 4386 w 3289991"/>
                <a:gd name="connsiteY29" fmla="*/ 1201302 h 3937226"/>
                <a:gd name="connsiteX30" fmla="*/ 81957 w 3289991"/>
                <a:gd name="connsiteY30" fmla="*/ 818166 h 3937226"/>
                <a:gd name="connsiteX31" fmla="*/ 374337 w 3289991"/>
                <a:gd name="connsiteY31" fmla="*/ 370034 h 3937226"/>
                <a:gd name="connsiteX32" fmla="*/ 720420 w 3289991"/>
                <a:gd name="connsiteY32" fmla="*/ 154520 h 3937226"/>
                <a:gd name="connsiteX33" fmla="*/ 1024735 w 3289991"/>
                <a:gd name="connsiteY33" fmla="*/ 52749 h 3937226"/>
                <a:gd name="connsiteX34" fmla="*/ 1335016 w 3289991"/>
                <a:gd name="connsiteY34" fmla="*/ 10844 h 3937226"/>
                <a:gd name="connsiteX35" fmla="*/ 1541622 w 3289991"/>
                <a:gd name="connsiteY35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27217 w 3289991"/>
                <a:gd name="connsiteY13" fmla="*/ 2554116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26753 w 3289991"/>
                <a:gd name="connsiteY12" fmla="*/ 2479421 h 3937226"/>
                <a:gd name="connsiteX13" fmla="*/ 3006579 w 3289991"/>
                <a:gd name="connsiteY13" fmla="*/ 2558879 h 3937226"/>
                <a:gd name="connsiteX14" fmla="*/ 2579368 w 3289991"/>
                <a:gd name="connsiteY14" fmla="*/ 2520984 h 3937226"/>
                <a:gd name="connsiteX15" fmla="*/ 2053374 w 3289991"/>
                <a:gd name="connsiteY15" fmla="*/ 2482504 h 3937226"/>
                <a:gd name="connsiteX16" fmla="*/ 1733686 w 3289991"/>
                <a:gd name="connsiteY16" fmla="*/ 2438894 h 3937226"/>
                <a:gd name="connsiteX17" fmla="*/ 1451507 w 3289991"/>
                <a:gd name="connsiteY17" fmla="*/ 2721931 h 3937226"/>
                <a:gd name="connsiteX18" fmla="*/ 1450655 w 3289991"/>
                <a:gd name="connsiteY18" fmla="*/ 2814282 h 3937226"/>
                <a:gd name="connsiteX19" fmla="*/ 1452892 w 3289991"/>
                <a:gd name="connsiteY19" fmla="*/ 3841761 h 3937226"/>
                <a:gd name="connsiteX20" fmla="*/ 1453115 w 3289991"/>
                <a:gd name="connsiteY20" fmla="*/ 3937226 h 3937226"/>
                <a:gd name="connsiteX21" fmla="*/ 1364151 w 3289991"/>
                <a:gd name="connsiteY21" fmla="*/ 3934822 h 3937226"/>
                <a:gd name="connsiteX22" fmla="*/ 436564 w 3289991"/>
                <a:gd name="connsiteY22" fmla="*/ 3909767 h 3937226"/>
                <a:gd name="connsiteX23" fmla="*/ 469808 w 3289991"/>
                <a:gd name="connsiteY23" fmla="*/ 2846735 h 3937226"/>
                <a:gd name="connsiteX24" fmla="*/ 463841 w 3289991"/>
                <a:gd name="connsiteY24" fmla="*/ 2631221 h 3937226"/>
                <a:gd name="connsiteX25" fmla="*/ 445940 w 3289991"/>
                <a:gd name="connsiteY25" fmla="*/ 2595302 h 3937226"/>
                <a:gd name="connsiteX26" fmla="*/ 159527 w 3289991"/>
                <a:gd name="connsiteY26" fmla="*/ 2105264 h 3937226"/>
                <a:gd name="connsiteX27" fmla="*/ 46155 w 3289991"/>
                <a:gd name="connsiteY27" fmla="*/ 1752061 h 3937226"/>
                <a:gd name="connsiteX28" fmla="*/ 4386 w 3289991"/>
                <a:gd name="connsiteY28" fmla="*/ 1201302 h 3937226"/>
                <a:gd name="connsiteX29" fmla="*/ 81957 w 3289991"/>
                <a:gd name="connsiteY29" fmla="*/ 818166 h 3937226"/>
                <a:gd name="connsiteX30" fmla="*/ 374337 w 3289991"/>
                <a:gd name="connsiteY30" fmla="*/ 370034 h 3937226"/>
                <a:gd name="connsiteX31" fmla="*/ 720420 w 3289991"/>
                <a:gd name="connsiteY31" fmla="*/ 154520 h 3937226"/>
                <a:gd name="connsiteX32" fmla="*/ 1024735 w 3289991"/>
                <a:gd name="connsiteY32" fmla="*/ 52749 h 3937226"/>
                <a:gd name="connsiteX33" fmla="*/ 1335016 w 3289991"/>
                <a:gd name="connsiteY33" fmla="*/ 10844 h 3937226"/>
                <a:gd name="connsiteX34" fmla="*/ 1541622 w 3289991"/>
                <a:gd name="connsiteY34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3006579 w 3289991"/>
                <a:gd name="connsiteY12" fmla="*/ 2558879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  <a:gd name="connsiteX0" fmla="*/ 1541622 w 3289991"/>
                <a:gd name="connsiteY0" fmla="*/ 367 h 3937226"/>
                <a:gd name="connsiteX1" fmla="*/ 1747588 w 3289991"/>
                <a:gd name="connsiteY1" fmla="*/ 16830 h 3937226"/>
                <a:gd name="connsiteX2" fmla="*/ 2487490 w 3289991"/>
                <a:gd name="connsiteY2" fmla="*/ 310169 h 3937226"/>
                <a:gd name="connsiteX3" fmla="*/ 2785837 w 3289991"/>
                <a:gd name="connsiteY3" fmla="*/ 692450 h 3937226"/>
                <a:gd name="connsiteX4" fmla="*/ 2917110 w 3289991"/>
                <a:gd name="connsiteY4" fmla="*/ 1087559 h 3937226"/>
                <a:gd name="connsiteX5" fmla="*/ 2952912 w 3289991"/>
                <a:gd name="connsiteY5" fmla="*/ 1380898 h 3937226"/>
                <a:gd name="connsiteX6" fmla="*/ 3018548 w 3289991"/>
                <a:gd name="connsiteY6" fmla="*/ 1596412 h 3937226"/>
                <a:gd name="connsiteX7" fmla="*/ 3200114 w 3289991"/>
                <a:gd name="connsiteY7" fmla="*/ 1973561 h 3937226"/>
                <a:gd name="connsiteX8" fmla="*/ 3287061 w 3289991"/>
                <a:gd name="connsiteY8" fmla="*/ 2153156 h 3937226"/>
                <a:gd name="connsiteX9" fmla="*/ 3203524 w 3289991"/>
                <a:gd name="connsiteY9" fmla="*/ 2272886 h 3937226"/>
                <a:gd name="connsiteX10" fmla="*/ 3000648 w 3289991"/>
                <a:gd name="connsiteY10" fmla="*/ 2296832 h 3937226"/>
                <a:gd name="connsiteX11" fmla="*/ 3018548 w 3289991"/>
                <a:gd name="connsiteY11" fmla="*/ 2434522 h 3937226"/>
                <a:gd name="connsiteX12" fmla="*/ 2998642 w 3289991"/>
                <a:gd name="connsiteY12" fmla="*/ 2563641 h 3937226"/>
                <a:gd name="connsiteX13" fmla="*/ 2579368 w 3289991"/>
                <a:gd name="connsiteY13" fmla="*/ 2520984 h 3937226"/>
                <a:gd name="connsiteX14" fmla="*/ 2053374 w 3289991"/>
                <a:gd name="connsiteY14" fmla="*/ 2482504 h 3937226"/>
                <a:gd name="connsiteX15" fmla="*/ 1733686 w 3289991"/>
                <a:gd name="connsiteY15" fmla="*/ 2438894 h 3937226"/>
                <a:gd name="connsiteX16" fmla="*/ 1451507 w 3289991"/>
                <a:gd name="connsiteY16" fmla="*/ 2721931 h 3937226"/>
                <a:gd name="connsiteX17" fmla="*/ 1450655 w 3289991"/>
                <a:gd name="connsiteY17" fmla="*/ 2814282 h 3937226"/>
                <a:gd name="connsiteX18" fmla="*/ 1452892 w 3289991"/>
                <a:gd name="connsiteY18" fmla="*/ 3841761 h 3937226"/>
                <a:gd name="connsiteX19" fmla="*/ 1453115 w 3289991"/>
                <a:gd name="connsiteY19" fmla="*/ 3937226 h 3937226"/>
                <a:gd name="connsiteX20" fmla="*/ 1364151 w 3289991"/>
                <a:gd name="connsiteY20" fmla="*/ 3934822 h 3937226"/>
                <a:gd name="connsiteX21" fmla="*/ 436564 w 3289991"/>
                <a:gd name="connsiteY21" fmla="*/ 3909767 h 3937226"/>
                <a:gd name="connsiteX22" fmla="*/ 469808 w 3289991"/>
                <a:gd name="connsiteY22" fmla="*/ 2846735 h 3937226"/>
                <a:gd name="connsiteX23" fmla="*/ 463841 w 3289991"/>
                <a:gd name="connsiteY23" fmla="*/ 2631221 h 3937226"/>
                <a:gd name="connsiteX24" fmla="*/ 445940 w 3289991"/>
                <a:gd name="connsiteY24" fmla="*/ 2595302 h 3937226"/>
                <a:gd name="connsiteX25" fmla="*/ 159527 w 3289991"/>
                <a:gd name="connsiteY25" fmla="*/ 2105264 h 3937226"/>
                <a:gd name="connsiteX26" fmla="*/ 46155 w 3289991"/>
                <a:gd name="connsiteY26" fmla="*/ 1752061 h 3937226"/>
                <a:gd name="connsiteX27" fmla="*/ 4386 w 3289991"/>
                <a:gd name="connsiteY27" fmla="*/ 1201302 h 3937226"/>
                <a:gd name="connsiteX28" fmla="*/ 81957 w 3289991"/>
                <a:gd name="connsiteY28" fmla="*/ 818166 h 3937226"/>
                <a:gd name="connsiteX29" fmla="*/ 374337 w 3289991"/>
                <a:gd name="connsiteY29" fmla="*/ 370034 h 3937226"/>
                <a:gd name="connsiteX30" fmla="*/ 720420 w 3289991"/>
                <a:gd name="connsiteY30" fmla="*/ 154520 h 3937226"/>
                <a:gd name="connsiteX31" fmla="*/ 1024735 w 3289991"/>
                <a:gd name="connsiteY31" fmla="*/ 52749 h 3937226"/>
                <a:gd name="connsiteX32" fmla="*/ 1335016 w 3289991"/>
                <a:gd name="connsiteY32" fmla="*/ 10844 h 3937226"/>
                <a:gd name="connsiteX33" fmla="*/ 1541622 w 3289991"/>
                <a:gd name="connsiteY33" fmla="*/ 367 h 3937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89991" h="3937226">
                  <a:moveTo>
                    <a:pt x="1541622" y="367"/>
                  </a:moveTo>
                  <a:cubicBezTo>
                    <a:pt x="1610348" y="1864"/>
                    <a:pt x="1678968" y="7850"/>
                    <a:pt x="1747588" y="16830"/>
                  </a:cubicBezTo>
                  <a:cubicBezTo>
                    <a:pt x="2022068" y="46763"/>
                    <a:pt x="2272680" y="130574"/>
                    <a:pt x="2487490" y="310169"/>
                  </a:cubicBezTo>
                  <a:cubicBezTo>
                    <a:pt x="2612796" y="417071"/>
                    <a:pt x="2714234" y="542787"/>
                    <a:pt x="2785837" y="692450"/>
                  </a:cubicBezTo>
                  <a:cubicBezTo>
                    <a:pt x="2851474" y="818166"/>
                    <a:pt x="2893242" y="949869"/>
                    <a:pt x="2917110" y="1087559"/>
                  </a:cubicBezTo>
                  <a:cubicBezTo>
                    <a:pt x="2935011" y="1183343"/>
                    <a:pt x="2946945" y="1285113"/>
                    <a:pt x="2952912" y="1380898"/>
                  </a:cubicBezTo>
                  <a:cubicBezTo>
                    <a:pt x="2952912" y="1464709"/>
                    <a:pt x="2982746" y="1530560"/>
                    <a:pt x="3018548" y="1596412"/>
                  </a:cubicBezTo>
                  <a:cubicBezTo>
                    <a:pt x="3084185" y="1728115"/>
                    <a:pt x="3140444" y="1845279"/>
                    <a:pt x="3200114" y="1973561"/>
                  </a:cubicBezTo>
                  <a:cubicBezTo>
                    <a:pt x="3228244" y="2033426"/>
                    <a:pt x="3263193" y="2093291"/>
                    <a:pt x="3287061" y="2153156"/>
                  </a:cubicBezTo>
                  <a:cubicBezTo>
                    <a:pt x="3298995" y="2224994"/>
                    <a:pt x="3275127" y="2260913"/>
                    <a:pt x="3203524" y="2272886"/>
                  </a:cubicBezTo>
                  <a:cubicBezTo>
                    <a:pt x="3137887" y="2278873"/>
                    <a:pt x="3072251" y="2284859"/>
                    <a:pt x="3000648" y="2296832"/>
                  </a:cubicBezTo>
                  <a:cubicBezTo>
                    <a:pt x="3006614" y="2338738"/>
                    <a:pt x="3012582" y="2386630"/>
                    <a:pt x="3018548" y="2434522"/>
                  </a:cubicBezTo>
                  <a:cubicBezTo>
                    <a:pt x="3019536" y="2478196"/>
                    <a:pt x="3040089" y="2515893"/>
                    <a:pt x="2998642" y="2563641"/>
                  </a:cubicBezTo>
                  <a:cubicBezTo>
                    <a:pt x="2917260" y="2608367"/>
                    <a:pt x="2736913" y="2534507"/>
                    <a:pt x="2579368" y="2520984"/>
                  </a:cubicBezTo>
                  <a:cubicBezTo>
                    <a:pt x="2421823" y="2507461"/>
                    <a:pt x="2228705" y="2495331"/>
                    <a:pt x="2053374" y="2482504"/>
                  </a:cubicBezTo>
                  <a:cubicBezTo>
                    <a:pt x="1906744" y="2461982"/>
                    <a:pt x="1869234" y="2440604"/>
                    <a:pt x="1733686" y="2438894"/>
                  </a:cubicBezTo>
                  <a:cubicBezTo>
                    <a:pt x="1559775" y="2438039"/>
                    <a:pt x="1457475" y="2548347"/>
                    <a:pt x="1451507" y="2721931"/>
                  </a:cubicBezTo>
                  <a:cubicBezTo>
                    <a:pt x="1449802" y="2752715"/>
                    <a:pt x="1450655" y="2783498"/>
                    <a:pt x="1450655" y="2814282"/>
                  </a:cubicBezTo>
                  <a:cubicBezTo>
                    <a:pt x="1451401" y="3124041"/>
                    <a:pt x="1452147" y="3512362"/>
                    <a:pt x="1452892" y="3841761"/>
                  </a:cubicBezTo>
                  <a:cubicBezTo>
                    <a:pt x="1452966" y="3873583"/>
                    <a:pt x="1453041" y="3905404"/>
                    <a:pt x="1453115" y="3937226"/>
                  </a:cubicBezTo>
                  <a:lnTo>
                    <a:pt x="1364151" y="3934822"/>
                  </a:lnTo>
                  <a:lnTo>
                    <a:pt x="436564" y="3909767"/>
                  </a:lnTo>
                  <a:cubicBezTo>
                    <a:pt x="436564" y="3909767"/>
                    <a:pt x="469808" y="3050276"/>
                    <a:pt x="469808" y="2846735"/>
                  </a:cubicBezTo>
                  <a:cubicBezTo>
                    <a:pt x="469808" y="2774897"/>
                    <a:pt x="469808" y="2703059"/>
                    <a:pt x="463841" y="2631221"/>
                  </a:cubicBezTo>
                  <a:cubicBezTo>
                    <a:pt x="463841" y="2619248"/>
                    <a:pt x="457874" y="2601289"/>
                    <a:pt x="445940" y="2595302"/>
                  </a:cubicBezTo>
                  <a:cubicBezTo>
                    <a:pt x="326601" y="2446495"/>
                    <a:pt x="231130" y="2278873"/>
                    <a:pt x="159527" y="2105264"/>
                  </a:cubicBezTo>
                  <a:cubicBezTo>
                    <a:pt x="111791" y="1991521"/>
                    <a:pt x="70023" y="1871791"/>
                    <a:pt x="46155" y="1752061"/>
                  </a:cubicBezTo>
                  <a:cubicBezTo>
                    <a:pt x="4386" y="1572466"/>
                    <a:pt x="-7548" y="1386884"/>
                    <a:pt x="4386" y="1201302"/>
                  </a:cubicBezTo>
                  <a:cubicBezTo>
                    <a:pt x="10353" y="1075586"/>
                    <a:pt x="34221" y="943883"/>
                    <a:pt x="81957" y="818166"/>
                  </a:cubicBezTo>
                  <a:cubicBezTo>
                    <a:pt x="141626" y="644558"/>
                    <a:pt x="237097" y="494895"/>
                    <a:pt x="374337" y="370034"/>
                  </a:cubicBezTo>
                  <a:cubicBezTo>
                    <a:pt x="475775" y="280236"/>
                    <a:pt x="589147" y="202412"/>
                    <a:pt x="720420" y="154520"/>
                  </a:cubicBezTo>
                  <a:cubicBezTo>
                    <a:pt x="821858" y="112614"/>
                    <a:pt x="917330" y="76695"/>
                    <a:pt x="1024735" y="52749"/>
                  </a:cubicBezTo>
                  <a:cubicBezTo>
                    <a:pt x="1126173" y="28803"/>
                    <a:pt x="1227611" y="22817"/>
                    <a:pt x="1335016" y="10844"/>
                  </a:cubicBezTo>
                  <a:cubicBezTo>
                    <a:pt x="1404062" y="1864"/>
                    <a:pt x="1472895" y="-1129"/>
                    <a:pt x="1541622" y="3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438" name="Freeform: Shape 37">
              <a:extLst>
                <a:ext uri="{FF2B5EF4-FFF2-40B4-BE49-F238E27FC236}">
                  <a16:creationId xmlns:a16="http://schemas.microsoft.com/office/drawing/2014/main" id="{1F1E2D72-41B5-4060-AC85-FB0D5D043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15382" y="-3760038"/>
              <a:ext cx="1320175" cy="1241685"/>
            </a:xfrm>
            <a:custGeom>
              <a:avLst/>
              <a:gdLst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294375 w 1320177"/>
                <a:gd name="connsiteY5" fmla="*/ 23002 h 1241683"/>
                <a:gd name="connsiteX6" fmla="*/ 1306309 w 1320177"/>
                <a:gd name="connsiteY6" fmla="*/ 64908 h 1241683"/>
                <a:gd name="connsiteX7" fmla="*/ 1246640 w 1320177"/>
                <a:gd name="connsiteY7" fmla="*/ 238516 h 1241683"/>
                <a:gd name="connsiteX8" fmla="*/ 1246640 w 1320177"/>
                <a:gd name="connsiteY8" fmla="*/ 268449 h 1241683"/>
                <a:gd name="connsiteX9" fmla="*/ 1312277 w 1320177"/>
                <a:gd name="connsiteY9" fmla="*/ 466003 h 1241683"/>
                <a:gd name="connsiteX10" fmla="*/ 1270508 w 1320177"/>
                <a:gd name="connsiteY10" fmla="*/ 627639 h 1241683"/>
                <a:gd name="connsiteX11" fmla="*/ 1210838 w 1320177"/>
                <a:gd name="connsiteY11" fmla="*/ 657572 h 1241683"/>
                <a:gd name="connsiteX12" fmla="*/ 834921 w 1320177"/>
                <a:gd name="connsiteY12" fmla="*/ 675531 h 1241683"/>
                <a:gd name="connsiteX13" fmla="*/ 541687 w 1320177"/>
                <a:gd name="connsiteY13" fmla="*/ 643033 h 1241683"/>
                <a:gd name="connsiteX14" fmla="*/ 521229 w 1320177"/>
                <a:gd name="connsiteY14" fmla="*/ 1241683 h 1241683"/>
                <a:gd name="connsiteX15" fmla="*/ 88359 w 1320177"/>
                <a:gd name="connsiteY15" fmla="*/ 1229991 h 1241683"/>
                <a:gd name="connsiteX16" fmla="*/ 3198 w 1320177"/>
                <a:gd name="connsiteY16" fmla="*/ 1227690 h 1241683"/>
                <a:gd name="connsiteX17" fmla="*/ 2804 w 1320177"/>
                <a:gd name="connsiteY17" fmla="*/ 1179443 h 1241683"/>
                <a:gd name="connsiteX18" fmla="*/ 1837 w 1320177"/>
                <a:gd name="connsiteY18" fmla="*/ 479679 h 1241683"/>
                <a:gd name="connsiteX19" fmla="*/ 39347 w 1320177"/>
                <a:gd name="connsiteY19" fmla="*/ 175265 h 1241683"/>
                <a:gd name="connsiteX20" fmla="*/ 263304 w 1320177"/>
                <a:gd name="connsiteY20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275267 w 1320177"/>
                <a:gd name="connsiteY4" fmla="*/ 5030 h 1241683"/>
                <a:gd name="connsiteX5" fmla="*/ 1306309 w 1320177"/>
                <a:gd name="connsiteY5" fmla="*/ 64908 h 1241683"/>
                <a:gd name="connsiteX6" fmla="*/ 1246640 w 1320177"/>
                <a:gd name="connsiteY6" fmla="*/ 238516 h 1241683"/>
                <a:gd name="connsiteX7" fmla="*/ 1246640 w 1320177"/>
                <a:gd name="connsiteY7" fmla="*/ 268449 h 1241683"/>
                <a:gd name="connsiteX8" fmla="*/ 1312277 w 1320177"/>
                <a:gd name="connsiteY8" fmla="*/ 466003 h 1241683"/>
                <a:gd name="connsiteX9" fmla="*/ 1270508 w 1320177"/>
                <a:gd name="connsiteY9" fmla="*/ 627639 h 1241683"/>
                <a:gd name="connsiteX10" fmla="*/ 1210838 w 1320177"/>
                <a:gd name="connsiteY10" fmla="*/ 657572 h 1241683"/>
                <a:gd name="connsiteX11" fmla="*/ 834921 w 1320177"/>
                <a:gd name="connsiteY11" fmla="*/ 675531 h 1241683"/>
                <a:gd name="connsiteX12" fmla="*/ 541687 w 1320177"/>
                <a:gd name="connsiteY12" fmla="*/ 643033 h 1241683"/>
                <a:gd name="connsiteX13" fmla="*/ 521229 w 1320177"/>
                <a:gd name="connsiteY13" fmla="*/ 1241683 h 1241683"/>
                <a:gd name="connsiteX14" fmla="*/ 88359 w 1320177"/>
                <a:gd name="connsiteY14" fmla="*/ 1229991 h 1241683"/>
                <a:gd name="connsiteX15" fmla="*/ 3198 w 1320177"/>
                <a:gd name="connsiteY15" fmla="*/ 1227690 h 1241683"/>
                <a:gd name="connsiteX16" fmla="*/ 2804 w 1320177"/>
                <a:gd name="connsiteY16" fmla="*/ 1179443 h 1241683"/>
                <a:gd name="connsiteX17" fmla="*/ 1837 w 1320177"/>
                <a:gd name="connsiteY17" fmla="*/ 479679 h 1241683"/>
                <a:gd name="connsiteX18" fmla="*/ 39347 w 1320177"/>
                <a:gd name="connsiteY18" fmla="*/ 175265 h 1241683"/>
                <a:gd name="connsiteX19" fmla="*/ 263304 w 1320177"/>
                <a:gd name="connsiteY19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  <a:gd name="connsiteX0" fmla="*/ 263304 w 1320177"/>
                <a:gd name="connsiteY0" fmla="*/ 231 h 1241683"/>
                <a:gd name="connsiteX1" fmla="*/ 310443 w 1320177"/>
                <a:gd name="connsiteY1" fmla="*/ 6811 h 1241683"/>
                <a:gd name="connsiteX2" fmla="*/ 778467 w 1320177"/>
                <a:gd name="connsiteY2" fmla="*/ 135075 h 1241683"/>
                <a:gd name="connsiteX3" fmla="*/ 1231393 w 1320177"/>
                <a:gd name="connsiteY3" fmla="*/ 3916 h 1241683"/>
                <a:gd name="connsiteX4" fmla="*/ 1306309 w 1320177"/>
                <a:gd name="connsiteY4" fmla="*/ 64908 h 1241683"/>
                <a:gd name="connsiteX5" fmla="*/ 1246640 w 1320177"/>
                <a:gd name="connsiteY5" fmla="*/ 238516 h 1241683"/>
                <a:gd name="connsiteX6" fmla="*/ 1246640 w 1320177"/>
                <a:gd name="connsiteY6" fmla="*/ 268449 h 1241683"/>
                <a:gd name="connsiteX7" fmla="*/ 1312277 w 1320177"/>
                <a:gd name="connsiteY7" fmla="*/ 466003 h 1241683"/>
                <a:gd name="connsiteX8" fmla="*/ 1270508 w 1320177"/>
                <a:gd name="connsiteY8" fmla="*/ 627639 h 1241683"/>
                <a:gd name="connsiteX9" fmla="*/ 1210838 w 1320177"/>
                <a:gd name="connsiteY9" fmla="*/ 657572 h 1241683"/>
                <a:gd name="connsiteX10" fmla="*/ 834921 w 1320177"/>
                <a:gd name="connsiteY10" fmla="*/ 675531 h 1241683"/>
                <a:gd name="connsiteX11" fmla="*/ 541687 w 1320177"/>
                <a:gd name="connsiteY11" fmla="*/ 643033 h 1241683"/>
                <a:gd name="connsiteX12" fmla="*/ 521229 w 1320177"/>
                <a:gd name="connsiteY12" fmla="*/ 1241683 h 1241683"/>
                <a:gd name="connsiteX13" fmla="*/ 88359 w 1320177"/>
                <a:gd name="connsiteY13" fmla="*/ 1229991 h 1241683"/>
                <a:gd name="connsiteX14" fmla="*/ 3198 w 1320177"/>
                <a:gd name="connsiteY14" fmla="*/ 1227690 h 1241683"/>
                <a:gd name="connsiteX15" fmla="*/ 2804 w 1320177"/>
                <a:gd name="connsiteY15" fmla="*/ 1179443 h 1241683"/>
                <a:gd name="connsiteX16" fmla="*/ 1837 w 1320177"/>
                <a:gd name="connsiteY16" fmla="*/ 479679 h 1241683"/>
                <a:gd name="connsiteX17" fmla="*/ 39347 w 1320177"/>
                <a:gd name="connsiteY17" fmla="*/ 175265 h 1241683"/>
                <a:gd name="connsiteX18" fmla="*/ 263304 w 1320177"/>
                <a:gd name="connsiteY18" fmla="*/ 231 h 1241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20177" h="1241683">
                  <a:moveTo>
                    <a:pt x="263304" y="231"/>
                  </a:moveTo>
                  <a:cubicBezTo>
                    <a:pt x="278701" y="905"/>
                    <a:pt x="294459" y="3070"/>
                    <a:pt x="310443" y="6811"/>
                  </a:cubicBezTo>
                  <a:cubicBezTo>
                    <a:pt x="392283" y="25623"/>
                    <a:pt x="503961" y="131655"/>
                    <a:pt x="778467" y="135075"/>
                  </a:cubicBezTo>
                  <a:cubicBezTo>
                    <a:pt x="972412" y="137320"/>
                    <a:pt x="1118056" y="17794"/>
                    <a:pt x="1231393" y="3916"/>
                  </a:cubicBezTo>
                  <a:cubicBezTo>
                    <a:pt x="1280178" y="3610"/>
                    <a:pt x="1311500" y="11240"/>
                    <a:pt x="1306309" y="64908"/>
                  </a:cubicBezTo>
                  <a:cubicBezTo>
                    <a:pt x="1282442" y="118786"/>
                    <a:pt x="1264541" y="178651"/>
                    <a:pt x="1246640" y="238516"/>
                  </a:cubicBezTo>
                  <a:lnTo>
                    <a:pt x="1246640" y="268449"/>
                  </a:lnTo>
                  <a:cubicBezTo>
                    <a:pt x="1270508" y="334300"/>
                    <a:pt x="1300343" y="400152"/>
                    <a:pt x="1312277" y="466003"/>
                  </a:cubicBezTo>
                  <a:cubicBezTo>
                    <a:pt x="1330177" y="525868"/>
                    <a:pt x="1318243" y="585734"/>
                    <a:pt x="1270508" y="627639"/>
                  </a:cubicBezTo>
                  <a:cubicBezTo>
                    <a:pt x="1252607" y="645599"/>
                    <a:pt x="1234706" y="651585"/>
                    <a:pt x="1210838" y="657572"/>
                  </a:cubicBezTo>
                  <a:cubicBezTo>
                    <a:pt x="1085532" y="687504"/>
                    <a:pt x="960227" y="687504"/>
                    <a:pt x="834921" y="675531"/>
                  </a:cubicBezTo>
                  <a:cubicBezTo>
                    <a:pt x="745416" y="669545"/>
                    <a:pt x="553621" y="643033"/>
                    <a:pt x="541687" y="643033"/>
                  </a:cubicBezTo>
                  <a:cubicBezTo>
                    <a:pt x="493952" y="948345"/>
                    <a:pt x="521229" y="1241683"/>
                    <a:pt x="521229" y="1241683"/>
                  </a:cubicBezTo>
                  <a:lnTo>
                    <a:pt x="88359" y="1229991"/>
                  </a:lnTo>
                  <a:lnTo>
                    <a:pt x="3198" y="1227690"/>
                  </a:lnTo>
                  <a:cubicBezTo>
                    <a:pt x="3067" y="1211608"/>
                    <a:pt x="2935" y="1195525"/>
                    <a:pt x="2804" y="1179443"/>
                  </a:cubicBezTo>
                  <a:cubicBezTo>
                    <a:pt x="905" y="959282"/>
                    <a:pt x="-1892" y="680199"/>
                    <a:pt x="1837" y="479679"/>
                  </a:cubicBezTo>
                  <a:cubicBezTo>
                    <a:pt x="4395" y="377923"/>
                    <a:pt x="17182" y="274456"/>
                    <a:pt x="39347" y="175265"/>
                  </a:cubicBezTo>
                  <a:cubicBezTo>
                    <a:pt x="65455" y="63781"/>
                    <a:pt x="155528" y="-4493"/>
                    <a:pt x="263304" y="2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39" name="CaixaDeTexto 438">
            <a:extLst>
              <a:ext uri="{FF2B5EF4-FFF2-40B4-BE49-F238E27FC236}">
                <a16:creationId xmlns:a16="http://schemas.microsoft.com/office/drawing/2014/main" id="{0653488D-77EB-4208-A994-B7792C19A1FB}"/>
              </a:ext>
            </a:extLst>
          </p:cNvPr>
          <p:cNvSpPr txBox="1"/>
          <p:nvPr/>
        </p:nvSpPr>
        <p:spPr>
          <a:xfrm>
            <a:off x="8579625" y="1855756"/>
            <a:ext cx="3411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Sensação de alimento parado na garganta</a:t>
            </a:r>
          </a:p>
          <a:p>
            <a:endParaRPr lang="pt-BR" dirty="0"/>
          </a:p>
        </p:txBody>
      </p:sp>
      <p:sp>
        <p:nvSpPr>
          <p:cNvPr id="440" name="CaixaDeTexto 439">
            <a:extLst>
              <a:ext uri="{FF2B5EF4-FFF2-40B4-BE49-F238E27FC236}">
                <a16:creationId xmlns:a16="http://schemas.microsoft.com/office/drawing/2014/main" id="{A3DB189D-2F38-4680-8B56-50ECF5C25EF8}"/>
              </a:ext>
            </a:extLst>
          </p:cNvPr>
          <p:cNvSpPr txBox="1"/>
          <p:nvPr/>
        </p:nvSpPr>
        <p:spPr>
          <a:xfrm>
            <a:off x="8531403" y="2192975"/>
            <a:ext cx="37195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dirty="0"/>
              <a:t>Tosse, pigarro ou engasgos antes, durante ou após deglutir</a:t>
            </a:r>
          </a:p>
          <a:p>
            <a:endParaRPr lang="pt-BR" dirty="0"/>
          </a:p>
        </p:txBody>
      </p:sp>
      <p:sp>
        <p:nvSpPr>
          <p:cNvPr id="441" name="CaixaDeTexto 440">
            <a:extLst>
              <a:ext uri="{FF2B5EF4-FFF2-40B4-BE49-F238E27FC236}">
                <a16:creationId xmlns:a16="http://schemas.microsoft.com/office/drawing/2014/main" id="{B27754B2-1775-4779-A9C6-BC9599EB5BC5}"/>
              </a:ext>
            </a:extLst>
          </p:cNvPr>
          <p:cNvSpPr txBox="1"/>
          <p:nvPr/>
        </p:nvSpPr>
        <p:spPr>
          <a:xfrm>
            <a:off x="8549172" y="2577695"/>
            <a:ext cx="3714530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Mudança na frequência cardíaca ou respiratória, logo após engolir ou ao longo da refeição</a:t>
            </a:r>
          </a:p>
          <a:p>
            <a:pPr>
              <a:lnSpc>
                <a:spcPct val="150000"/>
              </a:lnSpc>
            </a:pPr>
            <a:endParaRPr lang="pt-BR" sz="1300" dirty="0"/>
          </a:p>
          <a:p>
            <a:endParaRPr lang="pt-BR" dirty="0"/>
          </a:p>
        </p:txBody>
      </p:sp>
      <p:sp>
        <p:nvSpPr>
          <p:cNvPr id="442" name="CaixaDeTexto 441">
            <a:extLst>
              <a:ext uri="{FF2B5EF4-FFF2-40B4-BE49-F238E27FC236}">
                <a16:creationId xmlns:a16="http://schemas.microsoft.com/office/drawing/2014/main" id="{03F93EA5-47E6-450D-941B-A4F5D407B9DD}"/>
              </a:ext>
            </a:extLst>
          </p:cNvPr>
          <p:cNvSpPr txBox="1"/>
          <p:nvPr/>
        </p:nvSpPr>
        <p:spPr>
          <a:xfrm>
            <a:off x="8582330" y="3167160"/>
            <a:ext cx="34112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Dor ao engolir</a:t>
            </a:r>
          </a:p>
          <a:p>
            <a:endParaRPr lang="pt-BR" dirty="0"/>
          </a:p>
        </p:txBody>
      </p:sp>
      <p:sp>
        <p:nvSpPr>
          <p:cNvPr id="443" name="CaixaDeTexto 442">
            <a:extLst>
              <a:ext uri="{FF2B5EF4-FFF2-40B4-BE49-F238E27FC236}">
                <a16:creationId xmlns:a16="http://schemas.microsoft.com/office/drawing/2014/main" id="{9178F065-D16C-4393-AC39-B45BDF60E44F}"/>
              </a:ext>
            </a:extLst>
          </p:cNvPr>
          <p:cNvSpPr txBox="1"/>
          <p:nvPr/>
        </p:nvSpPr>
        <p:spPr>
          <a:xfrm>
            <a:off x="8605728" y="3465522"/>
            <a:ext cx="3411214" cy="36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Mudanças na voz após engolir</a:t>
            </a:r>
          </a:p>
        </p:txBody>
      </p:sp>
      <p:sp>
        <p:nvSpPr>
          <p:cNvPr id="444" name="CaixaDeTexto 443">
            <a:extLst>
              <a:ext uri="{FF2B5EF4-FFF2-40B4-BE49-F238E27FC236}">
                <a16:creationId xmlns:a16="http://schemas.microsoft.com/office/drawing/2014/main" id="{ECC2D760-EC05-49EE-9DDA-6F008816AB8F}"/>
              </a:ext>
            </a:extLst>
          </p:cNvPr>
          <p:cNvSpPr txBox="1"/>
          <p:nvPr/>
        </p:nvSpPr>
        <p:spPr>
          <a:xfrm>
            <a:off x="8675464" y="4118518"/>
            <a:ext cx="3411214" cy="361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Pneumonias de repetição</a:t>
            </a:r>
          </a:p>
        </p:txBody>
      </p:sp>
      <p:sp>
        <p:nvSpPr>
          <p:cNvPr id="445" name="CaixaDeTexto 444">
            <a:extLst>
              <a:ext uri="{FF2B5EF4-FFF2-40B4-BE49-F238E27FC236}">
                <a16:creationId xmlns:a16="http://schemas.microsoft.com/office/drawing/2014/main" id="{C18AAEBA-253F-48EE-A529-5D48C8D9F579}"/>
              </a:ext>
            </a:extLst>
          </p:cNvPr>
          <p:cNvSpPr txBox="1"/>
          <p:nvPr/>
        </p:nvSpPr>
        <p:spPr>
          <a:xfrm>
            <a:off x="8082615" y="4493543"/>
            <a:ext cx="398673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00" dirty="0"/>
              <a:t>          Se você apresenta alguns desses sinais, procure um </a:t>
            </a:r>
            <a:r>
              <a:rPr lang="pt-BR" sz="1300" b="1" dirty="0"/>
              <a:t>fonoaudiólogo</a:t>
            </a:r>
            <a:r>
              <a:rPr lang="pt-BR" sz="1300" dirty="0"/>
              <a:t>, profissional habilitado para avaliar e tratar a disfagia.</a:t>
            </a:r>
          </a:p>
        </p:txBody>
      </p:sp>
      <p:sp>
        <p:nvSpPr>
          <p:cNvPr id="446" name="Retângulo 445">
            <a:extLst>
              <a:ext uri="{FF2B5EF4-FFF2-40B4-BE49-F238E27FC236}">
                <a16:creationId xmlns:a16="http://schemas.microsoft.com/office/drawing/2014/main" id="{37E5F7A6-4D06-4715-A1B5-AEE5CC43C94A}"/>
              </a:ext>
            </a:extLst>
          </p:cNvPr>
          <p:cNvSpPr/>
          <p:nvPr/>
        </p:nvSpPr>
        <p:spPr>
          <a:xfrm>
            <a:off x="4615137" y="3815076"/>
            <a:ext cx="4745023" cy="361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Tempo prolongado para engolir</a:t>
            </a:r>
          </a:p>
        </p:txBody>
      </p:sp>
      <p:sp>
        <p:nvSpPr>
          <p:cNvPr id="447" name="Retângulo 446">
            <a:extLst>
              <a:ext uri="{FF2B5EF4-FFF2-40B4-BE49-F238E27FC236}">
                <a16:creationId xmlns:a16="http://schemas.microsoft.com/office/drawing/2014/main" id="{C3BCA5C5-9D0B-4DFB-96E4-36E29E09EE0C}"/>
              </a:ext>
            </a:extLst>
          </p:cNvPr>
          <p:cNvSpPr/>
          <p:nvPr/>
        </p:nvSpPr>
        <p:spPr>
          <a:xfrm>
            <a:off x="8617911" y="3815322"/>
            <a:ext cx="4745023" cy="361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dirty="0"/>
              <a:t>Tempo prolongado para engolir</a:t>
            </a:r>
          </a:p>
        </p:txBody>
      </p:sp>
      <p:sp>
        <p:nvSpPr>
          <p:cNvPr id="144" name="CaixaDeTexto 143">
            <a:extLst>
              <a:ext uri="{FF2B5EF4-FFF2-40B4-BE49-F238E27FC236}">
                <a16:creationId xmlns:a16="http://schemas.microsoft.com/office/drawing/2014/main" id="{8F52E374-81A7-49CA-B795-C40E6D577223}"/>
              </a:ext>
            </a:extLst>
          </p:cNvPr>
          <p:cNvSpPr txBox="1"/>
          <p:nvPr/>
        </p:nvSpPr>
        <p:spPr>
          <a:xfrm>
            <a:off x="4216828" y="5238523"/>
            <a:ext cx="3822035" cy="1569660"/>
          </a:xfrm>
          <a:prstGeom prst="rect">
            <a:avLst/>
          </a:prstGeom>
          <a:noFill/>
          <a:ln>
            <a:solidFill>
              <a:srgbClr val="FCB414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800" dirty="0"/>
              <a:t>REFERÊNCIAS BIBLIOGRÁFICAS</a:t>
            </a:r>
          </a:p>
          <a:p>
            <a:pPr algn="just"/>
            <a:r>
              <a:rPr lang="pt-BR" sz="800" dirty="0"/>
              <a:t>Macedo, E. Manual de cuidados do paciente com disfagia. São Paulo: </a:t>
            </a:r>
            <a:r>
              <a:rPr lang="pt-BR" sz="800" dirty="0" err="1"/>
              <a:t>Lovise</a:t>
            </a:r>
            <a:r>
              <a:rPr lang="pt-BR" sz="800" dirty="0"/>
              <a:t>; 2000.</a:t>
            </a:r>
          </a:p>
          <a:p>
            <a:pPr algn="just"/>
            <a:r>
              <a:rPr lang="en-US" sz="800" dirty="0"/>
              <a:t>Mercado-Deane MG et al. Swallowing dysfunction in infants less than 1 year of age. Pediatric Radiology, 2001(31): 423-428.</a:t>
            </a:r>
          </a:p>
          <a:p>
            <a:pPr algn="just"/>
            <a:r>
              <a:rPr lang="en-US" sz="800" dirty="0"/>
              <a:t>Giudice ED et al. Gastrointestinal manifestations in children with cerebral palsy. Brain &amp; Development, 1999 (21): 307-311.</a:t>
            </a:r>
          </a:p>
          <a:p>
            <a:pPr algn="just"/>
            <a:r>
              <a:rPr lang="en-US" sz="800" dirty="0"/>
              <a:t>Martino R et al. Dysphagia after stroke: Incidence, diagnosis and pulmonary complications. Stroke, 2005 (36):2756-2763.</a:t>
            </a:r>
          </a:p>
          <a:p>
            <a:pPr algn="just"/>
            <a:r>
              <a:rPr lang="pt-BR" sz="800" dirty="0" err="1"/>
              <a:t>Horner</a:t>
            </a:r>
            <a:r>
              <a:rPr lang="pt-BR" sz="800" dirty="0"/>
              <a:t>, J., </a:t>
            </a:r>
            <a:r>
              <a:rPr lang="pt-BR" sz="800" dirty="0" err="1"/>
              <a:t>Alberts</a:t>
            </a:r>
            <a:r>
              <a:rPr lang="pt-BR" sz="800" dirty="0"/>
              <a:t>, M.J., Dawson, D.V., Cook, G.M. </a:t>
            </a:r>
            <a:r>
              <a:rPr lang="pt-BR" sz="800" dirty="0" err="1"/>
              <a:t>Swallowing</a:t>
            </a:r>
            <a:r>
              <a:rPr lang="pt-BR" sz="800" dirty="0"/>
              <a:t> in </a:t>
            </a:r>
            <a:r>
              <a:rPr lang="pt-BR" sz="800" dirty="0" err="1"/>
              <a:t>Alzheimer’s</a:t>
            </a:r>
            <a:r>
              <a:rPr lang="pt-BR" sz="800" dirty="0"/>
              <a:t> </a:t>
            </a:r>
            <a:r>
              <a:rPr lang="pt-BR" sz="800" dirty="0" err="1"/>
              <a:t>Disease</a:t>
            </a:r>
            <a:r>
              <a:rPr lang="pt-BR" sz="800" dirty="0"/>
              <a:t> </a:t>
            </a:r>
            <a:r>
              <a:rPr lang="pt-BR" sz="800" dirty="0" err="1"/>
              <a:t>and</a:t>
            </a:r>
            <a:r>
              <a:rPr lang="pt-BR" sz="800" dirty="0"/>
              <a:t> Associated </a:t>
            </a:r>
            <a:r>
              <a:rPr lang="pt-BR" sz="800" dirty="0" err="1"/>
              <a:t>Disorders</a:t>
            </a:r>
            <a:r>
              <a:rPr lang="pt-BR" sz="800" dirty="0"/>
              <a:t>, 1994; 8(3): 177-189.</a:t>
            </a:r>
          </a:p>
          <a:p>
            <a:pPr algn="just"/>
            <a:r>
              <a:rPr lang="pt-BR" sz="800" dirty="0" err="1"/>
              <a:t>Santini</a:t>
            </a:r>
            <a:r>
              <a:rPr lang="pt-BR" sz="800" dirty="0"/>
              <a:t>, CRQS. Disfagia neurogênica In: </a:t>
            </a:r>
            <a:r>
              <a:rPr lang="pt-BR" sz="800" dirty="0" err="1"/>
              <a:t>Santini</a:t>
            </a:r>
            <a:r>
              <a:rPr lang="pt-BR" sz="800" dirty="0"/>
              <a:t> CRQS, Furquim AM (</a:t>
            </a:r>
            <a:r>
              <a:rPr lang="pt-BR" sz="800" dirty="0" err="1"/>
              <a:t>org</a:t>
            </a:r>
            <a:r>
              <a:rPr lang="pt-BR" sz="800" dirty="0"/>
              <a:t>).Disfagias orofaríngeas. Vol. 1. São Paulo: Pró-</a:t>
            </a:r>
            <a:r>
              <a:rPr lang="pt-BR" sz="800" dirty="0" err="1"/>
              <a:t>fono</a:t>
            </a:r>
            <a:r>
              <a:rPr lang="pt-BR" sz="800" dirty="0"/>
              <a:t>; 2004. p. 19-34</a:t>
            </a:r>
          </a:p>
        </p:txBody>
      </p:sp>
      <p:sp>
        <p:nvSpPr>
          <p:cNvPr id="145" name="CaixaDeTexto 144">
            <a:extLst>
              <a:ext uri="{FF2B5EF4-FFF2-40B4-BE49-F238E27FC236}">
                <a16:creationId xmlns:a16="http://schemas.microsoft.com/office/drawing/2014/main" id="{38FFE4EB-6A28-42D5-8D4C-9F1C23848E01}"/>
              </a:ext>
            </a:extLst>
          </p:cNvPr>
          <p:cNvSpPr txBox="1"/>
          <p:nvPr/>
        </p:nvSpPr>
        <p:spPr>
          <a:xfrm>
            <a:off x="8194907" y="5238523"/>
            <a:ext cx="3822035" cy="1569660"/>
          </a:xfrm>
          <a:prstGeom prst="rect">
            <a:avLst/>
          </a:prstGeom>
          <a:noFill/>
          <a:ln>
            <a:solidFill>
              <a:srgbClr val="FCB414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800" dirty="0"/>
              <a:t>REFERÊNCIAS BIBLIOGRÁFICAS</a:t>
            </a:r>
          </a:p>
          <a:p>
            <a:pPr algn="just"/>
            <a:r>
              <a:rPr lang="pt-BR" sz="800" dirty="0"/>
              <a:t>Macedo, E. Manual de cuidados do paciente com disfagia. São Paulo: </a:t>
            </a:r>
            <a:r>
              <a:rPr lang="pt-BR" sz="800" dirty="0" err="1"/>
              <a:t>Lovise</a:t>
            </a:r>
            <a:r>
              <a:rPr lang="pt-BR" sz="800" dirty="0"/>
              <a:t>; 2000.</a:t>
            </a:r>
          </a:p>
          <a:p>
            <a:pPr algn="just"/>
            <a:r>
              <a:rPr lang="en-US" sz="800" dirty="0"/>
              <a:t>Mercado-Deane MG et al. Swallowing dysfunction in infants less than 1 year of age. Pediatric Radiology, 2001(31): 423-428.</a:t>
            </a:r>
          </a:p>
          <a:p>
            <a:pPr algn="just"/>
            <a:r>
              <a:rPr lang="en-US" sz="800" dirty="0"/>
              <a:t>Giudice ED et al. Gastrointestinal manifestations in children with cerebral palsy. Brain &amp; Development, 1999 (21): 307-311.</a:t>
            </a:r>
          </a:p>
          <a:p>
            <a:pPr algn="just"/>
            <a:r>
              <a:rPr lang="en-US" sz="800" dirty="0"/>
              <a:t>Martino R et al. Dysphagia after stroke: Incidence, diagnosis and pulmonary complications. Stroke, 2005 (36):2756-2763.</a:t>
            </a:r>
          </a:p>
          <a:p>
            <a:pPr algn="just"/>
            <a:r>
              <a:rPr lang="pt-BR" sz="800" dirty="0" err="1"/>
              <a:t>Horner</a:t>
            </a:r>
            <a:r>
              <a:rPr lang="pt-BR" sz="800" dirty="0"/>
              <a:t>, J., </a:t>
            </a:r>
            <a:r>
              <a:rPr lang="pt-BR" sz="800" dirty="0" err="1"/>
              <a:t>Alberts</a:t>
            </a:r>
            <a:r>
              <a:rPr lang="pt-BR" sz="800" dirty="0"/>
              <a:t>, M.J., Dawson, D.V., Cook, G.M. </a:t>
            </a:r>
            <a:r>
              <a:rPr lang="pt-BR" sz="800" dirty="0" err="1"/>
              <a:t>Swallowing</a:t>
            </a:r>
            <a:r>
              <a:rPr lang="pt-BR" sz="800" dirty="0"/>
              <a:t> in </a:t>
            </a:r>
            <a:r>
              <a:rPr lang="pt-BR" sz="800" dirty="0" err="1"/>
              <a:t>Alzheimer’s</a:t>
            </a:r>
            <a:r>
              <a:rPr lang="pt-BR" sz="800" dirty="0"/>
              <a:t> </a:t>
            </a:r>
            <a:r>
              <a:rPr lang="pt-BR" sz="800" dirty="0" err="1"/>
              <a:t>Disease</a:t>
            </a:r>
            <a:r>
              <a:rPr lang="pt-BR" sz="800" dirty="0"/>
              <a:t> </a:t>
            </a:r>
            <a:r>
              <a:rPr lang="pt-BR" sz="800" dirty="0" err="1"/>
              <a:t>and</a:t>
            </a:r>
            <a:r>
              <a:rPr lang="pt-BR" sz="800" dirty="0"/>
              <a:t> Associated </a:t>
            </a:r>
            <a:r>
              <a:rPr lang="pt-BR" sz="800" dirty="0" err="1"/>
              <a:t>Disorders</a:t>
            </a:r>
            <a:r>
              <a:rPr lang="pt-BR" sz="800" dirty="0"/>
              <a:t>, 1994; 8(3): 177-189.</a:t>
            </a:r>
          </a:p>
          <a:p>
            <a:pPr algn="just"/>
            <a:r>
              <a:rPr lang="pt-BR" sz="800" dirty="0" err="1"/>
              <a:t>Santini</a:t>
            </a:r>
            <a:r>
              <a:rPr lang="pt-BR" sz="800" dirty="0"/>
              <a:t>, CRQS. Disfagia neurogênica In: </a:t>
            </a:r>
            <a:r>
              <a:rPr lang="pt-BR" sz="800" dirty="0" err="1"/>
              <a:t>Santini</a:t>
            </a:r>
            <a:r>
              <a:rPr lang="pt-BR" sz="800" dirty="0"/>
              <a:t> CRQS, Furquim AM (</a:t>
            </a:r>
            <a:r>
              <a:rPr lang="pt-BR" sz="800" dirty="0" err="1"/>
              <a:t>org</a:t>
            </a:r>
            <a:r>
              <a:rPr lang="pt-BR" sz="800" dirty="0"/>
              <a:t>).Disfagias orofaríngeas. Vol. 1. São Paulo: Pró-</a:t>
            </a:r>
            <a:r>
              <a:rPr lang="pt-BR" sz="800" dirty="0" err="1"/>
              <a:t>fono</a:t>
            </a:r>
            <a:r>
              <a:rPr lang="pt-BR" sz="800" dirty="0"/>
              <a:t>; 2004. p. 19-34</a:t>
            </a:r>
          </a:p>
        </p:txBody>
      </p:sp>
      <p:sp>
        <p:nvSpPr>
          <p:cNvPr id="146" name="CaixaDeTexto 145">
            <a:extLst>
              <a:ext uri="{FF2B5EF4-FFF2-40B4-BE49-F238E27FC236}">
                <a16:creationId xmlns:a16="http://schemas.microsoft.com/office/drawing/2014/main" id="{1F15DE66-0B9E-4D9B-AAB6-2F689FED4060}"/>
              </a:ext>
            </a:extLst>
          </p:cNvPr>
          <p:cNvSpPr txBox="1"/>
          <p:nvPr/>
        </p:nvSpPr>
        <p:spPr>
          <a:xfrm>
            <a:off x="5387637" y="1478712"/>
            <a:ext cx="3411214" cy="402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500" b="1" dirty="0"/>
              <a:t>Sinais da disfagia</a:t>
            </a:r>
          </a:p>
        </p:txBody>
      </p:sp>
      <p:sp>
        <p:nvSpPr>
          <p:cNvPr id="147" name="CaixaDeTexto 146">
            <a:extLst>
              <a:ext uri="{FF2B5EF4-FFF2-40B4-BE49-F238E27FC236}">
                <a16:creationId xmlns:a16="http://schemas.microsoft.com/office/drawing/2014/main" id="{64F50E5D-421C-4A06-AF6F-8AFF295B3F7B}"/>
              </a:ext>
            </a:extLst>
          </p:cNvPr>
          <p:cNvSpPr txBox="1"/>
          <p:nvPr/>
        </p:nvSpPr>
        <p:spPr>
          <a:xfrm>
            <a:off x="9434568" y="1508474"/>
            <a:ext cx="3411214" cy="402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500" b="1" dirty="0"/>
              <a:t>Sinais da disfagia</a:t>
            </a:r>
          </a:p>
        </p:txBody>
      </p:sp>
    </p:spTree>
    <p:extLst>
      <p:ext uri="{BB962C8B-B14F-4D97-AF65-F5344CB8AC3E}">
        <p14:creationId xmlns:p14="http://schemas.microsoft.com/office/powerpoint/2010/main" val="3681999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15112</TotalTime>
  <Words>1137</Words>
  <Application>Microsoft Office PowerPoint</Application>
  <PresentationFormat>Widescreen</PresentationFormat>
  <Paragraphs>96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Noto Sans</vt:lpstr>
      <vt:lpstr>Wingdings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Oscar Alejandro Fabian D'Ambrosio</cp:lastModifiedBy>
  <cp:revision>1080</cp:revision>
  <dcterms:created xsi:type="dcterms:W3CDTF">2017-12-05T16:25:52Z</dcterms:created>
  <dcterms:modified xsi:type="dcterms:W3CDTF">2019-03-18T15:11:10Z</dcterms:modified>
</cp:coreProperties>
</file>