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Default ContentType="image/jpg" Extension="jpeg"/>
  <Default ContentType="image/png" Extension="png"/>
  <Default ContentType="image/bmp" Extension="bmp"/>
  <Default ContentType="image/gif" Extension="gif"/>
  <Default ContentType="image/tif" Extension="tif"/>
  <Default ContentType="application/pdf" Extension="pdf"/>
  <Default ContentType="application/movie" Extension="mov"/>
  <Default ContentType="application/vnd.openxmlformats-officedocument.vmlDrawing" Extension="vml"/>
  <Default ContentType="application/vnd.openxmlformats-officedocument.spreadsheetml.sheet" Extension="xlsx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presentationml.commentAuthors+xml" PartName="/ppt/commentAuthors.xml"/>
  <Override ContentType="application/vnd.openxmlformats-officedocument.presentationml.tableStyles+xml" PartName="/ppt/tableStyles.xml"/>
  <Override ContentType="application/vnd.openxmlformats-officedocument.presentationml.slideMaster+xml" PartName="/ppt/slideMasters/slideMaster1.xml"/>
  <Override ContentType="application/vnd.openxmlformats-officedocument.theme+xml" PartName="/ppt/theme/theme1.xml"/>
  <Override ContentType="application/vnd.openxmlformats-officedocument.presentationml.notesMaster+xml" PartName="/ppt/notesMasters/notes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image/jpeg" PartName="/ppt/media/image1.jpeg"/>
  <Override ContentType="application/vnd.openxmlformats-officedocument.theme+xml" PartName="/ppt/theme/theme2.xml"/>
  <Override ContentType="image/jpeg" PartName="/ppt/media/image2.jpeg"/>
  <Override ContentType="image/jpeg" PartName="/ppt/media/image3.jpeg"/>
  <Override ContentType="image/jpeg" PartName="/ppt/media/image4.jpeg"/>
  <Override ContentType="application/vnd.openxmlformats-officedocument.custom-properties+xml" PartName="/docProps/custom.xml"/>
</Types>
</file>

<file path=_rels/.rels><?xml version="1.0" encoding="UTF-8" standalone="no" ?><Relationships xmlns="http://schemas.openxmlformats.org/package/2006/relationships"><Relationship Id="rId1" Target="docProps/core.xml" Type="http://schemas.openxmlformats.org/package/2006/relationships/metadata/core-properties"/><Relationship Id="rId2" Target="docProps/app.xml" Type="http://schemas.openxmlformats.org/officeDocument/2006/relationships/extended-properties"/><Relationship Id="rId3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no" 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8.jpeg" Type="http://schemas.openxmlformats.org/officeDocument/2006/relationships/image"/>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oup 8"/>
          <p:cNvGrpSpPr/>
          <p:nvPr/>
        </p:nvGrpSpPr>
        <p:grpSpPr>
          <a:xfrm>
            <a:off x="260095" y="247038"/>
            <a:ext cx="12484610" cy="9259524"/>
            <a:chOff x="0" y="0"/>
            <a:chExt cx="12484608" cy="9259523"/>
          </a:xfrm>
        </p:grpSpPr>
        <p:sp>
          <p:nvSpPr>
            <p:cNvPr id="117" name="Rectangle 12"/>
            <p:cNvSpPr/>
            <p:nvPr/>
          </p:nvSpPr>
          <p:spPr>
            <a:xfrm>
              <a:off x="-1" y="0"/>
              <a:ext cx="12484610" cy="9259524"/>
            </a:xfrm>
            <a:prstGeom prst="rect">
              <a:avLst/>
            </a:prstGeom>
            <a:solidFill>
              <a:srgbClr val="F2F2F2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88900" dist="0" dir="0">
                <a:srgbClr val="000000">
                  <a:alpha val="40000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650240">
                <a:defRPr b="0">
                  <a:solidFill>
                    <a:srgbClr val="FFFFFF"/>
                  </a:solidFill>
                  <a:latin typeface="Calisto MT"/>
                  <a:ea typeface="Calisto MT"/>
                  <a:cs typeface="Calisto MT"/>
                  <a:sym typeface="Calisto MT"/>
                </a:defRPr>
              </a:pPr>
            </a:p>
          </p:txBody>
        </p:sp>
        <p:grpSp>
          <p:nvGrpSpPr>
            <p:cNvPr id="121" name="Group 10"/>
            <p:cNvGrpSpPr/>
            <p:nvPr/>
          </p:nvGrpSpPr>
          <p:grpSpPr>
            <a:xfrm>
              <a:off x="104038" y="91086"/>
              <a:ext cx="12263528" cy="9051342"/>
              <a:chOff x="0" y="0"/>
              <a:chExt cx="12263527" cy="9051341"/>
            </a:xfrm>
          </p:grpSpPr>
          <p:sp>
            <p:nvSpPr>
              <p:cNvPr id="118" name="Rectangle 18"/>
              <p:cNvSpPr/>
              <p:nvPr/>
            </p:nvSpPr>
            <p:spPr>
              <a:xfrm>
                <a:off x="-1" y="0"/>
                <a:ext cx="12263529" cy="9051342"/>
              </a:xfrm>
              <a:prstGeom prst="rect">
                <a:avLst/>
              </a:prstGeom>
              <a:noFill/>
              <a:ln w="12700" cap="flat">
                <a:solidFill>
                  <a:srgbClr val="C7C6BC"/>
                </a:solidFill>
                <a:prstDash val="solid"/>
                <a:round/>
              </a:ln>
              <a:effectLst/>
            </p:spPr>
            <p:txBody>
              <a:bodyPr wrap="square" lIns="65023" tIns="65023" rIns="65023" bIns="65023" numCol="1" anchor="ctr">
                <a:noAutofit/>
              </a:bodyPr>
              <a:lstStyle/>
              <a:p>
                <a:pPr defTabSz="650240">
                  <a:defRPr b="0">
                    <a:solidFill>
                      <a:srgbClr val="FFFFFF"/>
                    </a:solidFill>
                    <a:latin typeface="Calisto MT"/>
                    <a:ea typeface="Calisto MT"/>
                    <a:cs typeface="Calisto MT"/>
                    <a:sym typeface="Calisto MT"/>
                  </a:defRPr>
                </a:pPr>
              </a:p>
            </p:txBody>
          </p:sp>
          <p:sp>
            <p:nvSpPr>
              <p:cNvPr id="119" name="Straight Connector 19"/>
              <p:cNvSpPr/>
              <p:nvPr/>
            </p:nvSpPr>
            <p:spPr>
              <a:xfrm>
                <a:off x="-1" y="8734710"/>
                <a:ext cx="12263528" cy="2261"/>
              </a:xfrm>
              <a:prstGeom prst="line">
                <a:avLst/>
              </a:prstGeom>
              <a:noFill/>
              <a:ln w="12700" cap="flat">
                <a:solidFill>
                  <a:srgbClr val="C7C6BC"/>
                </a:solidFill>
                <a:prstDash val="solid"/>
                <a:round/>
              </a:ln>
              <a:effectLst/>
            </p:spPr>
            <p:txBody>
              <a:bodyPr wrap="square" lIns="65023" tIns="65023" rIns="65023" bIns="65023" numCol="1" anchor="t">
                <a:noAutofit/>
              </a:bodyPr>
              <a:lstStyle/>
              <a:p>
                <a:pPr algn="l" defTabSz="650240">
                  <a:defRPr b="0">
                    <a:latin typeface="Calisto MT"/>
                    <a:ea typeface="Calisto MT"/>
                    <a:cs typeface="Calisto MT"/>
                    <a:sym typeface="Calisto MT"/>
                  </a:defRPr>
                </a:pPr>
              </a:p>
            </p:txBody>
          </p:sp>
          <p:sp>
            <p:nvSpPr>
              <p:cNvPr id="120" name="Rectangle 20"/>
              <p:cNvSpPr/>
              <p:nvPr/>
            </p:nvSpPr>
            <p:spPr>
              <a:xfrm>
                <a:off x="-1" y="1941279"/>
                <a:ext cx="12263529" cy="91034"/>
              </a:xfrm>
              <a:prstGeom prst="rect">
                <a:avLst/>
              </a:prstGeom>
              <a:solidFill>
                <a:srgbClr val="CBD2D5"/>
              </a:solidFill>
              <a:ln w="3175" cap="flat">
                <a:solidFill>
                  <a:srgbClr val="C7C6BC"/>
                </a:solidFill>
                <a:prstDash val="solid"/>
                <a:round/>
              </a:ln>
              <a:effectLst/>
            </p:spPr>
            <p:txBody>
              <a:bodyPr wrap="square" lIns="65023" tIns="65023" rIns="65023" bIns="65023" numCol="1" anchor="ctr">
                <a:noAutofit/>
              </a:bodyPr>
              <a:lstStyle/>
              <a:p>
                <a:pPr defTabSz="650240">
                  <a:defRPr b="0">
                    <a:solidFill>
                      <a:srgbClr val="FFFFFF"/>
                    </a:solidFill>
                    <a:latin typeface="Calisto MT"/>
                    <a:ea typeface="Calisto MT"/>
                    <a:cs typeface="Calisto MT"/>
                    <a:sym typeface="Calisto MT"/>
                  </a:defRPr>
                </a:pPr>
              </a:p>
            </p:txBody>
          </p:sp>
        </p:grpSp>
      </p:grpSp>
      <p:sp>
        <p:nvSpPr>
          <p:cNvPr id="123" name="Title Text"/>
          <p:cNvSpPr txBox="1"/>
          <p:nvPr>
            <p:ph type="title"/>
          </p:nvPr>
        </p:nvSpPr>
        <p:spPr>
          <a:xfrm>
            <a:off x="1280160" y="347246"/>
            <a:ext cx="10446738" cy="1905566"/>
          </a:xfrm>
          <a:prstGeom prst="rect">
            <a:avLst/>
          </a:prstGeom>
        </p:spPr>
        <p:txBody>
          <a:bodyPr lIns="65023" tIns="65023" rIns="65023" bIns="65023"/>
          <a:lstStyle>
            <a:lvl1pPr defTabSz="1300480">
              <a:defRPr sz="6800">
                <a:solidFill>
                  <a:srgbClr val="404040"/>
                </a:solidFill>
                <a:latin typeface="Calisto MT"/>
                <a:ea typeface="Calisto MT"/>
                <a:cs typeface="Calisto MT"/>
                <a:sym typeface="Calisto M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24" name="Body Level One…"/>
          <p:cNvSpPr txBox="1"/>
          <p:nvPr>
            <p:ph type="body" idx="1"/>
          </p:nvPr>
        </p:nvSpPr>
        <p:spPr>
          <a:xfrm>
            <a:off x="1280159" y="3034454"/>
            <a:ext cx="10446740" cy="5592065"/>
          </a:xfrm>
          <a:prstGeom prst="rect">
            <a:avLst/>
          </a:prstGeom>
        </p:spPr>
        <p:txBody>
          <a:bodyPr lIns="65023" tIns="65023" rIns="65023" bIns="65023" anchor="t"/>
          <a:lstStyle>
            <a:lvl1pPr marL="485775" indent="-485775" defTabSz="1300480">
              <a:spcBef>
                <a:spcPts val="2800"/>
              </a:spcBef>
              <a:buClr>
                <a:srgbClr val="404040"/>
              </a:buClr>
              <a:buSzPct val="100000"/>
              <a:buFont typeface="Arial"/>
              <a:defRPr sz="3400">
                <a:solidFill>
                  <a:srgbClr val="404040"/>
                </a:solidFill>
                <a:latin typeface="Calisto MT"/>
                <a:ea typeface="Calisto MT"/>
                <a:cs typeface="Calisto MT"/>
                <a:sym typeface="Calisto MT"/>
              </a:defRPr>
            </a:lvl1pPr>
            <a:lvl2pPr marL="704128" indent="-353290" defTabSz="1300480">
              <a:spcBef>
                <a:spcPts val="2800"/>
              </a:spcBef>
              <a:buClr>
                <a:srgbClr val="404040"/>
              </a:buClr>
              <a:buSzPct val="100000"/>
              <a:buFont typeface="Arial"/>
              <a:defRPr sz="3400">
                <a:solidFill>
                  <a:srgbClr val="404040"/>
                </a:solidFill>
                <a:latin typeface="Calisto MT"/>
                <a:ea typeface="Calisto MT"/>
                <a:cs typeface="Calisto MT"/>
                <a:sym typeface="Calisto MT"/>
              </a:defRPr>
            </a:lvl2pPr>
            <a:lvl3pPr marL="968057" indent="-388619" defTabSz="1300480">
              <a:spcBef>
                <a:spcPts val="2800"/>
              </a:spcBef>
              <a:buClr>
                <a:srgbClr val="404040"/>
              </a:buClr>
              <a:buSzPct val="100000"/>
              <a:buFont typeface="Arial"/>
              <a:defRPr sz="3400">
                <a:solidFill>
                  <a:srgbClr val="404040"/>
                </a:solidFill>
                <a:latin typeface="Calisto MT"/>
                <a:ea typeface="Calisto MT"/>
                <a:cs typeface="Calisto MT"/>
                <a:sym typeface="Calisto MT"/>
              </a:defRPr>
            </a:lvl3pPr>
            <a:lvl4pPr marL="1239837" indent="-431800" defTabSz="1300480">
              <a:spcBef>
                <a:spcPts val="2800"/>
              </a:spcBef>
              <a:buClr>
                <a:srgbClr val="404040"/>
              </a:buClr>
              <a:buSzPct val="100000"/>
              <a:buFont typeface="Arial"/>
              <a:defRPr sz="3400">
                <a:solidFill>
                  <a:srgbClr val="404040"/>
                </a:solidFill>
                <a:latin typeface="Calisto MT"/>
                <a:ea typeface="Calisto MT"/>
                <a:cs typeface="Calisto MT"/>
                <a:sym typeface="Calisto MT"/>
              </a:defRPr>
            </a:lvl4pPr>
            <a:lvl5pPr marL="1468437" indent="-431800" defTabSz="1300480">
              <a:spcBef>
                <a:spcPts val="2800"/>
              </a:spcBef>
              <a:buClr>
                <a:srgbClr val="404040"/>
              </a:buClr>
              <a:buSzPct val="100000"/>
              <a:buFont typeface="Arial"/>
              <a:defRPr sz="3400">
                <a:solidFill>
                  <a:srgbClr val="404040"/>
                </a:solidFill>
                <a:latin typeface="Calisto MT"/>
                <a:ea typeface="Calisto MT"/>
                <a:cs typeface="Calisto MT"/>
                <a:sym typeface="Calisto M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5" name="Slide Number"/>
          <p:cNvSpPr txBox="1"/>
          <p:nvPr>
            <p:ph type="sldNum" sz="quarter" idx="2"/>
          </p:nvPr>
        </p:nvSpPr>
        <p:spPr>
          <a:xfrm>
            <a:off x="6329426" y="9047508"/>
            <a:ext cx="345949" cy="371349"/>
          </a:xfrm>
          <a:prstGeom prst="rect">
            <a:avLst/>
          </a:prstGeom>
        </p:spPr>
        <p:txBody>
          <a:bodyPr lIns="65023" tIns="65023" rIns="65023" bIns="65023" anchor="ctr"/>
          <a:lstStyle>
            <a:lvl1pPr defTabSz="1300480">
              <a:defRPr>
                <a:solidFill>
                  <a:srgbClr val="B0BCC1"/>
                </a:solidFill>
                <a:latin typeface="Calisto MT"/>
                <a:ea typeface="Calisto MT"/>
                <a:cs typeface="Calisto MT"/>
                <a:sym typeface="Calisto M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Text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457200" indent="-457200">
              <a:buSzPct val="75000"/>
              <a:defRPr sz="38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914400" indent="-457200">
              <a:buSzPct val="75000"/>
              <a:defRPr sz="38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371600" indent="-457200">
              <a:buSzPct val="75000"/>
              <a:defRPr sz="38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828800" indent="-457200">
              <a:buSzPct val="75000"/>
              <a:defRPr sz="38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286000" indent="-457200">
              <a:buSzPct val="75000"/>
              <a:defRPr sz="38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4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42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3.xml.rels><?xml version="1.0" encoding="UTF-8" standalone="no" ?><Relationships xmlns="http://schemas.openxmlformats.org/package/2006/relationships"><Relationship Id="rId1" Target="../slideLayouts/slideLayout14.xml" Type="http://schemas.openxmlformats.org/officeDocument/2006/relationships/slideLayout"/><Relationship Id="rId2" Target="../media/image11.jpeg" Type="http://schemas.openxmlformats.org/officeDocument/2006/relationships/image"/><Relationship Id="rId3" Target="../media/image12.jpeg" Type="http://schemas.openxmlformats.org/officeDocument/2006/relationships/image"/>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 standalone="no" 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3.jpeg" Type="http://schemas.openxmlformats.org/officeDocument/2006/relationships/image"/><Relationship Id="rId3" Target="../media/image14.jpeg" Type="http://schemas.openxmlformats.org/officeDocument/2006/relationships/image"/><Relationship Id="rId4" Target="../media/image15.jpeg" Type="http://schemas.openxmlformats.org/officeDocument/2006/relationships/image"/></Relationships>
</file>

<file path=ppt/slides/_rels/slide2.xml.rels><?xml version="1.0" encoding="UTF-8" standalone="no" 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6.jpeg" Type="http://schemas.openxmlformats.org/officeDocument/2006/relationships/image"/><Relationship Id="rId3" Target="../media/image3.png" Type="http://schemas.openxmlformats.org/officeDocument/2006/relationships/image"/></Relationships>
</file>

<file path=ppt/slides/_rels/slide3.xml.rels><?xml version="1.0" encoding="UTF-8" standalone="no" 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2.jpeg" Type="http://schemas.openxmlformats.org/officeDocument/2006/relationships/image"/><Relationship Id="rId3" Target="../media/image17.jpeg" Type="http://schemas.openxmlformats.org/officeDocument/2006/relationships/image"/>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no" 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5.jpeg" Type="http://schemas.openxmlformats.org/officeDocument/2006/relationships/image"/><Relationship Id="rId3" Target="../media/image6.jpeg" Type="http://schemas.openxmlformats.org/officeDocument/2006/relationships/image"/></Relationships>
</file>

<file path=ppt/slides/_rels/slide7.xml.rels><?xml version="1.0" encoding="UTF-8" standalone="no" 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7.jpeg" Type="http://schemas.openxmlformats.org/officeDocument/2006/relationships/image"/><Relationship Id="rId3" Target="../media/image8.png" Type="http://schemas.openxmlformats.org/officeDocument/2006/relationships/image"/></Relationships>
</file>

<file path=ppt/slides/_rels/slide8.xml.rels><?xml version="1.0" encoding="UTF-8" standalone="no" 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9.jpeg" Type="http://schemas.openxmlformats.org/officeDocument/2006/relationships/image"/><Relationship Id="rId3" Target="../media/image10.jpeg" Type="http://schemas.openxmlformats.org/officeDocument/2006/relationships/image"/>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Dispositivo Para fluorescência Intraoperatória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502412">
              <a:defRPr sz="6880"/>
            </a:lvl1pPr>
          </a:lstStyle>
          <a:p>
            <a:pPr/>
            <a:r>
              <a:t>Dispositivo Para fluorescência Intraoperatória</a:t>
            </a:r>
          </a:p>
        </p:txBody>
      </p:sp>
      <p:sp>
        <p:nvSpPr>
          <p:cNvPr id="152" name="Renan M. Lovato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356362">
              <a:defRPr sz="2257"/>
            </a:pPr>
            <a:r>
              <a:t>Renan M. Lovato</a:t>
            </a:r>
          </a:p>
          <a:p>
            <a:pPr defTabSz="356362">
              <a:defRPr sz="2257"/>
            </a:pPr>
            <a:r>
              <a:t>Neurocirurgião </a:t>
            </a:r>
          </a:p>
          <a:p>
            <a:pPr defTabSz="356362">
              <a:defRPr sz="2257"/>
            </a:pPr>
            <a:r>
              <a:t>Membro da Sociedade Brasileira de Neurocirurgia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irurgia com Fluoresceina"/>
          <p:cNvSpPr txBox="1"/>
          <p:nvPr>
            <p:ph type="title"/>
          </p:nvPr>
        </p:nvSpPr>
        <p:spPr>
          <a:xfrm>
            <a:off x="952500" y="-492728"/>
            <a:ext cx="11099800" cy="2159001"/>
          </a:xfrm>
          <a:prstGeom prst="rect">
            <a:avLst/>
          </a:prstGeom>
        </p:spPr>
        <p:txBody>
          <a:bodyPr/>
          <a:lstStyle>
            <a:lvl1pPr defTabSz="519937">
              <a:defRPr sz="7119"/>
            </a:lvl1pPr>
          </a:lstStyle>
          <a:p>
            <a:pPr/>
            <a:r>
              <a:t>Cirurgia com Fluoresceina</a:t>
            </a:r>
          </a:p>
        </p:txBody>
      </p:sp>
      <p:sp>
        <p:nvSpPr>
          <p:cNvPr id="189" name="Body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90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23826" y="1822481"/>
            <a:ext cx="9557103" cy="371441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Content Placeholder 3" descr="Content Placeholder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76412" y="5543645"/>
            <a:ext cx="9451977" cy="3969686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LUZ BRANCA"/>
          <p:cNvSpPr txBox="1"/>
          <p:nvPr/>
        </p:nvSpPr>
        <p:spPr>
          <a:xfrm>
            <a:off x="3152672" y="1270984"/>
            <a:ext cx="210708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LUZ BRANCA</a:t>
            </a:r>
          </a:p>
        </p:txBody>
      </p:sp>
      <p:sp>
        <p:nvSpPr>
          <p:cNvPr id="193" name="FLUORESCÊNCIA"/>
          <p:cNvSpPr txBox="1"/>
          <p:nvPr/>
        </p:nvSpPr>
        <p:spPr>
          <a:xfrm>
            <a:off x="7434606" y="1270984"/>
            <a:ext cx="272796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FLUORESCÊNCIA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itle 1"/>
          <p:cNvSpPr txBox="1"/>
          <p:nvPr>
            <p:ph type="title"/>
          </p:nvPr>
        </p:nvSpPr>
        <p:spPr>
          <a:xfrm>
            <a:off x="593201" y="347246"/>
            <a:ext cx="11133697" cy="1905566"/>
          </a:xfrm>
          <a:prstGeom prst="rect">
            <a:avLst/>
          </a:prstGeom>
        </p:spPr>
        <p:txBody>
          <a:bodyPr/>
          <a:lstStyle/>
          <a:p>
            <a:pPr/>
            <a:r>
              <a:t>Fluoresceína X 5-ALA</a:t>
            </a:r>
          </a:p>
        </p:txBody>
      </p:sp>
      <p:sp>
        <p:nvSpPr>
          <p:cNvPr id="196" name="Content Placeholder 2"/>
          <p:cNvSpPr txBox="1"/>
          <p:nvPr>
            <p:ph type="body" sz="half" idx="1"/>
          </p:nvPr>
        </p:nvSpPr>
        <p:spPr>
          <a:xfrm>
            <a:off x="1280159" y="3034454"/>
            <a:ext cx="10446740" cy="4748356"/>
          </a:xfrm>
          <a:prstGeom prst="rect">
            <a:avLst/>
          </a:prstGeom>
        </p:spPr>
        <p:txBody>
          <a:bodyPr/>
          <a:lstStyle/>
          <a:p>
            <a:pPr algn="just"/>
            <a:r>
              <a:t>Fluoresceína cora quebra de barreira pode ser fator de confusão. No entanto doses mais baixas evitam extravasamento e impregnação em áreas de edema.</a:t>
            </a:r>
          </a:p>
          <a:p>
            <a:pPr algn="just"/>
            <a:r>
              <a:t>5-ALA tem baixa sensibilidade em áreas de baixa fluorescência nas margens do tumor. Alguns estudos mostram que 5-ALA também pode cruzar barreira hematoencefálica.</a:t>
            </a:r>
          </a:p>
        </p:txBody>
      </p:sp>
      <p:sp>
        <p:nvSpPr>
          <p:cNvPr id="197" name="TextBox 3"/>
          <p:cNvSpPr txBox="1"/>
          <p:nvPr/>
        </p:nvSpPr>
        <p:spPr>
          <a:xfrm>
            <a:off x="423645" y="8506079"/>
            <a:ext cx="12285719" cy="9555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650240">
              <a:defRPr b="0" sz="1400">
                <a:latin typeface="Calisto MT"/>
                <a:ea typeface="Calisto MT"/>
                <a:cs typeface="Calisto MT"/>
                <a:sym typeface="Calisto MT"/>
              </a:defRPr>
            </a:pPr>
            <a:r>
              <a:t>1) Li, Y., Rey-Dios, R., Roberts, D. W., Valdés, P. a., &amp; Cohen-Gadol, A. a. (2014). Intraoperative Fluorescence-Guided Resection of High-Grade Gliomas: A Comparison of the Present Techniques and Evolution of Future Strategies. </a:t>
            </a:r>
            <a:r>
              <a:rPr i="1"/>
              <a:t>World Neurosurgery</a:t>
            </a:r>
            <a:r>
              <a:t>, (August), 1–11. http://doi.org/10.1016/j.wneu.2013.06.014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itle 1"/>
          <p:cNvSpPr txBox="1"/>
          <p:nvPr>
            <p:ph type="title"/>
          </p:nvPr>
        </p:nvSpPr>
        <p:spPr>
          <a:xfrm>
            <a:off x="1280160" y="347246"/>
            <a:ext cx="10446737" cy="1905566"/>
          </a:xfrm>
          <a:prstGeom prst="rect">
            <a:avLst/>
          </a:prstGeom>
        </p:spPr>
        <p:txBody>
          <a:bodyPr/>
          <a:lstStyle/>
          <a:p>
            <a:pPr/>
            <a:r>
              <a:t>Fluoresceína X 5-ALA</a:t>
            </a:r>
          </a:p>
        </p:txBody>
      </p:sp>
      <p:sp>
        <p:nvSpPr>
          <p:cNvPr id="200" name="Content Placeholder 2"/>
          <p:cNvSpPr txBox="1"/>
          <p:nvPr>
            <p:ph type="body" idx="1"/>
          </p:nvPr>
        </p:nvSpPr>
        <p:spPr>
          <a:xfrm>
            <a:off x="1280159" y="3034454"/>
            <a:ext cx="10446740" cy="5592065"/>
          </a:xfrm>
          <a:prstGeom prst="rect">
            <a:avLst/>
          </a:prstGeom>
        </p:spPr>
        <p:txBody>
          <a:bodyPr/>
          <a:lstStyle/>
          <a:p>
            <a:pPr marL="480917" indent="-480917" algn="just" defTabSz="1287475">
              <a:defRPr sz="3366"/>
            </a:pPr>
            <a:r>
              <a:t>Após uso da fluoresceína: urina esverdeada e alteração de cor de mucosas o que pode gerar exames desnecessários por médicos não informados</a:t>
            </a:r>
          </a:p>
          <a:p>
            <a:pPr marL="480917" indent="-480917" algn="just" defTabSz="1287475">
              <a:defRPr sz="3366"/>
            </a:pPr>
            <a:r>
              <a:t>Após uso do 5-ALA fotoproteção pela alta fototoxicidade. Manter em lugares sem luz forte e sem luz solar por 24 a 48h</a:t>
            </a:r>
          </a:p>
          <a:p>
            <a:pPr marL="480917" indent="-480917" algn="just" defTabSz="1287475">
              <a:defRPr sz="3366"/>
            </a:pPr>
            <a:r>
              <a:t>5-ALA administrado 3 horas antes da cirurgia, o que pode dificultar o uso pelos horários não previsíveis no CC</a:t>
            </a:r>
          </a:p>
        </p:txBody>
      </p:sp>
      <p:sp>
        <p:nvSpPr>
          <p:cNvPr id="201" name="TextBox 4"/>
          <p:cNvSpPr txBox="1"/>
          <p:nvPr/>
        </p:nvSpPr>
        <p:spPr>
          <a:xfrm>
            <a:off x="356754" y="8626518"/>
            <a:ext cx="12330312" cy="1222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650240">
              <a:defRPr b="0" sz="1600">
                <a:latin typeface="Calisto MT"/>
                <a:ea typeface="Calisto MT"/>
                <a:cs typeface="Calisto MT"/>
                <a:sym typeface="Calisto MT"/>
              </a:defRPr>
            </a:pPr>
            <a:r>
              <a:t>1) Li, Y., Rey-Dios, R., Roberts, D. W., Valdés, P. a., &amp; Cohen-Gadol, A. a. (2014). Intraoperative Fluorescence-Guided Resection of High-Grade Gliomas: A Comparison of the Present Techniques and Evolution of Future Strategies. </a:t>
            </a:r>
            <a:r>
              <a:rPr i="1"/>
              <a:t>World Neurosurgery</a:t>
            </a:r>
            <a:r>
              <a:t>, (August), 1–11. http://doi.org/10.1016/j.wneu.2013.06.014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ensibilidade e Especificidad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Sensibilidade e Especificidade</a:t>
            </a:r>
          </a:p>
        </p:txBody>
      </p:sp>
      <p:sp>
        <p:nvSpPr>
          <p:cNvPr id="204" name="Body"/>
          <p:cNvSpPr txBox="1"/>
          <p:nvPr>
            <p:ph type="body" idx="1"/>
          </p:nvPr>
        </p:nvSpPr>
        <p:spPr>
          <a:xfrm>
            <a:off x="952500" y="3017422"/>
            <a:ext cx="11099800" cy="628650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205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7167" y="3063046"/>
            <a:ext cx="7279308" cy="3982095"/>
          </a:xfrm>
          <a:prstGeom prst="rect">
            <a:avLst/>
          </a:prstGeom>
          <a:ln>
            <a:solidFill>
              <a:srgbClr val="FF0000"/>
            </a:solidFill>
          </a:ln>
        </p:spPr>
      </p:pic>
      <p:grpSp>
        <p:nvGrpSpPr>
          <p:cNvPr id="208" name="Content Placeholder 3"/>
          <p:cNvGrpSpPr/>
          <p:nvPr/>
        </p:nvGrpSpPr>
        <p:grpSpPr>
          <a:xfrm>
            <a:off x="2421051" y="7156057"/>
            <a:ext cx="8162698" cy="3428639"/>
            <a:chOff x="0" y="0"/>
            <a:chExt cx="8162696" cy="3428638"/>
          </a:xfrm>
        </p:grpSpPr>
        <p:pic>
          <p:nvPicPr>
            <p:cNvPr id="206" name="image41.png" descr="image41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0" r="0" b="0"/>
            <a:stretch>
              <a:fillRect/>
            </a:stretch>
          </p:blipFill>
          <p:spPr>
            <a:xfrm>
              <a:off x="5677" y="63984"/>
              <a:ext cx="8048960" cy="24093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7" name="Rectangle"/>
            <p:cNvSpPr/>
            <p:nvPr/>
          </p:nvSpPr>
          <p:spPr>
            <a:xfrm>
              <a:off x="0" y="0"/>
              <a:ext cx="8162697" cy="3428639"/>
            </a:xfrm>
            <a:prstGeom prst="rect">
              <a:avLst/>
            </a:prstGeom>
            <a:noFill/>
            <a:ln w="95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l" defTabSz="457200">
                <a:defRPr b="0" sz="1800">
                  <a:latin typeface="Calisto MT"/>
                  <a:ea typeface="Calisto MT"/>
                  <a:cs typeface="Calisto MT"/>
                  <a:sym typeface="Calisto MT"/>
                </a:defRPr>
              </a:pPr>
            </a:p>
          </p:txBody>
        </p:sp>
      </p:grpSp>
      <p:sp>
        <p:nvSpPr>
          <p:cNvPr id="209" name="5-ALA Sensibilidade de até 95%"/>
          <p:cNvSpPr txBox="1"/>
          <p:nvPr/>
        </p:nvSpPr>
        <p:spPr>
          <a:xfrm>
            <a:off x="7585588" y="2320576"/>
            <a:ext cx="4846815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3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5-ALA Sensibilidade de até 95%</a:t>
            </a:r>
          </a:p>
        </p:txBody>
      </p:sp>
      <p:sp>
        <p:nvSpPr>
          <p:cNvPr id="210" name="Fluoresceina Sensibilidade de até 97%"/>
          <p:cNvSpPr txBox="1"/>
          <p:nvPr/>
        </p:nvSpPr>
        <p:spPr>
          <a:xfrm>
            <a:off x="7704471" y="3265899"/>
            <a:ext cx="4609050" cy="166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3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Fluoresceina Sensibilidade de até 97%</a:t>
            </a:r>
          </a:p>
        </p:txBody>
      </p:sp>
      <p:sp>
        <p:nvSpPr>
          <p:cNvPr id="211" name="5-ALA Especificidade de até 100%"/>
          <p:cNvSpPr txBox="1"/>
          <p:nvPr/>
        </p:nvSpPr>
        <p:spPr>
          <a:xfrm>
            <a:off x="7764946" y="4744622"/>
            <a:ext cx="44881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3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5-ALA Especificidade de até 100%</a:t>
            </a:r>
          </a:p>
        </p:txBody>
      </p:sp>
      <p:sp>
        <p:nvSpPr>
          <p:cNvPr id="212" name="Fluoresceina Especificidade de até 100%"/>
          <p:cNvSpPr txBox="1"/>
          <p:nvPr/>
        </p:nvSpPr>
        <p:spPr>
          <a:xfrm>
            <a:off x="7498855" y="5644152"/>
            <a:ext cx="5020282" cy="166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3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Fluoresceina Especificidade de até 100%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onclusõ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Conclusões</a:t>
            </a:r>
          </a:p>
        </p:txBody>
      </p:sp>
      <p:sp>
        <p:nvSpPr>
          <p:cNvPr id="215" name="Um dos fatores que mais impactam no prognóstico dos pacientes é o grau de ressecçã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6715" indent="-386715" defTabSz="508254">
              <a:spcBef>
                <a:spcPts val="3600"/>
              </a:spcBef>
              <a:defRPr sz="2784"/>
            </a:pPr>
            <a:r>
              <a:t>Um dos fatores que mais impactam no prognóstico dos pacientes é o grau de ressecção.</a:t>
            </a:r>
          </a:p>
          <a:p>
            <a:pPr marL="386715" indent="-386715" defTabSz="508254">
              <a:spcBef>
                <a:spcPts val="3600"/>
              </a:spcBef>
              <a:defRPr sz="2784"/>
            </a:pPr>
            <a:r>
              <a:t>Cirurgia tradicional 36% dos pacientes conseguem ser submetidos a ressecção macroscópica total</a:t>
            </a:r>
          </a:p>
          <a:p>
            <a:pPr marL="386715" indent="-386715" defTabSz="508254">
              <a:spcBef>
                <a:spcPts val="3600"/>
              </a:spcBef>
              <a:defRPr sz="2784"/>
            </a:pPr>
            <a:r>
              <a:t>Cirurgia Guiada por Fluorescência esse número sobe para até 80%.</a:t>
            </a:r>
          </a:p>
          <a:p>
            <a:pPr marL="386715" indent="-386715" defTabSz="508254">
              <a:spcBef>
                <a:spcPts val="3600"/>
              </a:spcBef>
              <a:defRPr sz="2784"/>
            </a:pPr>
            <a:r>
              <a:t>Dispositivo com custo mais baixo permite realização do procedimento dentro da realidade da saúde no Brasil. </a:t>
            </a:r>
          </a:p>
          <a:p>
            <a:pPr marL="386715" indent="-386715" defTabSz="508254">
              <a:spcBef>
                <a:spcPts val="3600"/>
              </a:spcBef>
              <a:defRPr sz="2784"/>
            </a:pPr>
            <a:r>
              <a:t>Medicamento utilizado também tem custo baixo e bom perfil de segurança.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Uso na Neurocirurgia Vascular (Videoangiografia Intraoperatória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Uso na Neurocirurgia Vascular (Videoangiografia Intraoperatória)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Angiografia Intraoperatória com Fluoresceín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Angiografia Intraoperatória com Fluoresceína</a:t>
            </a:r>
          </a:p>
        </p:txBody>
      </p:sp>
      <p:sp>
        <p:nvSpPr>
          <p:cNvPr id="220" name="Substitui o uso da Indocianina Verde (ICG)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2275" indent="-422275" defTabSz="554990">
              <a:spcBef>
                <a:spcPts val="3900"/>
              </a:spcBef>
              <a:defRPr sz="3040"/>
            </a:pPr>
            <a:r>
              <a:t>Substitui o uso da Indocianina Verde (ICG).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Comparado com ICG: melhor visualização de vasos pequenos (artérias perfurantes) e campo cirúrgico profundo.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ICG é melhor apra visualização de vasos de calibre maior.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Aneurismas: confirma exclusão do aneurisma e manutenção da patência dos vasos envolvidos (evitar isquemia cerebral).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Malformações Arteriovenosas: ajuda no planejamento da cirurgia para confirmar artérias nutridoras e veias de drenagem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Aneurisma de Artéria Cerebral Média Direit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Aneurisma de Artéria Cerebral Média Direita</a:t>
            </a:r>
          </a:p>
        </p:txBody>
      </p:sp>
      <p:sp>
        <p:nvSpPr>
          <p:cNvPr id="223" name="Body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224" name="Screen Shot 2018-10-10 at 12.37.53.png" descr="Screen Shot 2018-10-10 at 12.37.5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4176" y="2796369"/>
            <a:ext cx="4619412" cy="382801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Screen Shot 2018-10-10 at 12.38.13.png" descr="Screen Shot 2018-10-10 at 12.38.1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469296" y="2796369"/>
            <a:ext cx="4391315" cy="382801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Screen Shot 2018-10-10 at 12.38.37.png" descr="Screen Shot 2018-10-10 at 12.38.3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56106" y="5899728"/>
            <a:ext cx="4692588" cy="3828015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Aneurisma Antes da Clipagem"/>
          <p:cNvSpPr txBox="1"/>
          <p:nvPr/>
        </p:nvSpPr>
        <p:spPr>
          <a:xfrm>
            <a:off x="471867" y="2256743"/>
            <a:ext cx="450403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Aneurisma Antes da Clipagem</a:t>
            </a:r>
          </a:p>
        </p:txBody>
      </p:sp>
      <p:sp>
        <p:nvSpPr>
          <p:cNvPr id="228" name="Aneurisma Após Clipagem"/>
          <p:cNvSpPr txBox="1"/>
          <p:nvPr/>
        </p:nvSpPr>
        <p:spPr>
          <a:xfrm>
            <a:off x="7681163" y="2256743"/>
            <a:ext cx="396758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Aneurisma Após Clipagem</a:t>
            </a:r>
          </a:p>
        </p:txBody>
      </p:sp>
      <p:sp>
        <p:nvSpPr>
          <p:cNvPr id="229" name="Angiografia com Fluorescência"/>
          <p:cNvSpPr txBox="1"/>
          <p:nvPr/>
        </p:nvSpPr>
        <p:spPr>
          <a:xfrm>
            <a:off x="4182414" y="5503520"/>
            <a:ext cx="463997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Angiografia com Fluorescência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Dispositivo"/>
          <p:cNvSpPr txBox="1"/>
          <p:nvPr>
            <p:ph type="title"/>
          </p:nvPr>
        </p:nvSpPr>
        <p:spPr>
          <a:xfrm>
            <a:off x="952500" y="-287378"/>
            <a:ext cx="11099800" cy="2159001"/>
          </a:xfrm>
          <a:prstGeom prst="rect">
            <a:avLst/>
          </a:prstGeom>
        </p:spPr>
        <p:txBody>
          <a:bodyPr/>
          <a:lstStyle/>
          <a:p>
            <a:pPr/>
            <a:r>
              <a:t>Dispositivo</a:t>
            </a:r>
          </a:p>
        </p:txBody>
      </p:sp>
      <p:sp>
        <p:nvSpPr>
          <p:cNvPr id="155" name="Body"/>
          <p:cNvSpPr txBox="1"/>
          <p:nvPr>
            <p:ph type="body" idx="1"/>
          </p:nvPr>
        </p:nvSpPr>
        <p:spPr>
          <a:xfrm>
            <a:off x="952500" y="2422786"/>
            <a:ext cx="11099800" cy="628650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56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04664" y="3573844"/>
            <a:ext cx="8195367" cy="604073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Screen Shot 2018-08-22 at 19.32.24.png" descr="Screen Shot 2018-08-22 at 19.32.2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39836" y="1626444"/>
            <a:ext cx="8325128" cy="14583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ublicaçõ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Publicações</a:t>
            </a:r>
          </a:p>
        </p:txBody>
      </p:sp>
      <p:pic>
        <p:nvPicPr>
          <p:cNvPr id="160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7432" y="2368363"/>
            <a:ext cx="5569248" cy="55395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Content Placeholder 3" descr="Content Placeholder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757979" y="3043051"/>
            <a:ext cx="7107990" cy="4190288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Revista World Neurosurgery"/>
          <p:cNvSpPr txBox="1"/>
          <p:nvPr/>
        </p:nvSpPr>
        <p:spPr>
          <a:xfrm>
            <a:off x="754406" y="7931870"/>
            <a:ext cx="417515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Revista World Neurosurgery</a:t>
            </a:r>
          </a:p>
        </p:txBody>
      </p:sp>
      <p:sp>
        <p:nvSpPr>
          <p:cNvPr id="163" name="Congresso Americano de Neuro Oncologia"/>
          <p:cNvSpPr txBox="1"/>
          <p:nvPr/>
        </p:nvSpPr>
        <p:spPr>
          <a:xfrm>
            <a:off x="6285100" y="7863309"/>
            <a:ext cx="633374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Congresso Americano de Neuro Oncologia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Utilidad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Utilidades</a:t>
            </a:r>
          </a:p>
        </p:txBody>
      </p:sp>
      <p:sp>
        <p:nvSpPr>
          <p:cNvPr id="166" name="Microcirurgia dos tumores cerebrais malignos (gliomas de alto grau e metástases por exemplo)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Microcirurgia dos tumores cerebrais malignos (gliomas de alto grau e metástases por exemplo).</a:t>
            </a:r>
          </a:p>
          <a:p>
            <a:pPr/>
            <a:r>
              <a:t>Angiografia intraoperatória com fluorescência.</a:t>
            </a:r>
          </a:p>
          <a:p>
            <a:pPr/>
            <a:r>
              <a:t>Usos iniciais para abscessos cerebrais e para guiar áreas de biópsia.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Opções para Fluorescência nos Tumores Cerebrai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Opções para Fluorescência nos Tumores Cerebrais</a:t>
            </a:r>
          </a:p>
        </p:txBody>
      </p:sp>
      <p:sp>
        <p:nvSpPr>
          <p:cNvPr id="169" name="Fluoresceína e 5-ALA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Fluoresceína e 5-ALA.</a:t>
            </a:r>
          </a:p>
          <a:p>
            <a:pPr/>
            <a:r>
              <a:t>Microscópios de alto custo e módulo de fluorescência acrescenta valor aproximado de 270 mil reais cada no equipamento.</a:t>
            </a:r>
          </a:p>
          <a:p>
            <a:pPr/>
            <a:r>
              <a:t>5-ALA custa aproximadamente 900 Euros na Europa. Não vendido no Brasil</a:t>
            </a:r>
          </a:p>
          <a:p>
            <a:pPr/>
            <a:r>
              <a:t>Fluoresceína custa R$ 18,00.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1"/>
          <p:cNvSpPr txBox="1"/>
          <p:nvPr>
            <p:ph type="title"/>
          </p:nvPr>
        </p:nvSpPr>
        <p:spPr>
          <a:xfrm>
            <a:off x="1280160" y="347246"/>
            <a:ext cx="10446737" cy="1905566"/>
          </a:xfrm>
          <a:prstGeom prst="rect">
            <a:avLst/>
          </a:prstGeom>
        </p:spPr>
        <p:txBody>
          <a:bodyPr/>
          <a:lstStyle/>
          <a:p>
            <a:pPr/>
            <a:r>
              <a:t>Evidências na Literatura</a:t>
            </a:r>
          </a:p>
        </p:txBody>
      </p:sp>
      <p:sp>
        <p:nvSpPr>
          <p:cNvPr id="172" name="Content Placeholder 2"/>
          <p:cNvSpPr txBox="1"/>
          <p:nvPr>
            <p:ph type="body" idx="1"/>
          </p:nvPr>
        </p:nvSpPr>
        <p:spPr>
          <a:xfrm>
            <a:off x="1280159" y="2418436"/>
            <a:ext cx="10602527" cy="6208083"/>
          </a:xfrm>
          <a:prstGeom prst="rect">
            <a:avLst/>
          </a:prstGeom>
        </p:spPr>
        <p:txBody>
          <a:bodyPr/>
          <a:lstStyle/>
          <a:p>
            <a:pPr algn="just"/>
            <a:r>
              <a:t>Stummer, 2006 Lancet Oncology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➔</a:t>
            </a:r>
            <a:r>
              <a:t> Aumento consistente no grau de ressecção dos gliomas usando o 5 ALA. </a:t>
            </a:r>
          </a:p>
          <a:p>
            <a:pPr algn="just">
              <a:defRPr b="1"/>
            </a:pPr>
            <a:r>
              <a:t>65%</a:t>
            </a:r>
            <a:r>
              <a:rPr b="0"/>
              <a:t> de ressecção com auxílio da fluorescência vs </a:t>
            </a:r>
            <a:r>
              <a:t>36%</a:t>
            </a:r>
            <a:r>
              <a:rPr b="0"/>
              <a:t> sem o uso.</a:t>
            </a:r>
          </a:p>
        </p:txBody>
      </p:sp>
      <p:pic>
        <p:nvPicPr>
          <p:cNvPr id="173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80160" y="5546282"/>
            <a:ext cx="10602526" cy="26551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215293" y="7788852"/>
            <a:ext cx="3217703" cy="167533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itle 1"/>
          <p:cNvSpPr txBox="1"/>
          <p:nvPr>
            <p:ph type="title"/>
          </p:nvPr>
        </p:nvSpPr>
        <p:spPr>
          <a:xfrm>
            <a:off x="1280160" y="347246"/>
            <a:ext cx="10446737" cy="1905566"/>
          </a:xfrm>
          <a:prstGeom prst="rect">
            <a:avLst/>
          </a:prstGeom>
        </p:spPr>
        <p:txBody>
          <a:bodyPr/>
          <a:lstStyle/>
          <a:p>
            <a:pPr/>
            <a:r>
              <a:t>Evidências na Literatura</a:t>
            </a:r>
          </a:p>
        </p:txBody>
      </p:sp>
      <p:sp>
        <p:nvSpPr>
          <p:cNvPr id="177" name="Content Placeholder 2"/>
          <p:cNvSpPr txBox="1"/>
          <p:nvPr>
            <p:ph type="body" idx="1"/>
          </p:nvPr>
        </p:nvSpPr>
        <p:spPr>
          <a:xfrm>
            <a:off x="1280159" y="3034454"/>
            <a:ext cx="10446740" cy="5592065"/>
          </a:xfrm>
          <a:prstGeom prst="rect">
            <a:avLst/>
          </a:prstGeom>
        </p:spPr>
        <p:txBody>
          <a:bodyPr/>
          <a:lstStyle/>
          <a:p>
            <a:pPr algn="just"/>
            <a:r>
              <a:t>Trabalhos com Fluoresceína mostram grau de </a:t>
            </a:r>
            <a:r>
              <a:rPr b="1"/>
              <a:t>ressecção completa da área de impregnação de contraste em até 80% dos casos</a:t>
            </a:r>
            <a:r>
              <a:t>.</a:t>
            </a:r>
          </a:p>
        </p:txBody>
      </p:sp>
      <p:pic>
        <p:nvPicPr>
          <p:cNvPr id="178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55237" y="5222429"/>
            <a:ext cx="5848291" cy="2313057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03527" y="6726177"/>
            <a:ext cx="5426409" cy="20313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itle 1"/>
          <p:cNvSpPr txBox="1"/>
          <p:nvPr>
            <p:ph type="title"/>
          </p:nvPr>
        </p:nvSpPr>
        <p:spPr>
          <a:xfrm>
            <a:off x="1280160" y="347246"/>
            <a:ext cx="10446737" cy="1905566"/>
          </a:xfrm>
          <a:prstGeom prst="rect">
            <a:avLst/>
          </a:prstGeom>
        </p:spPr>
        <p:txBody>
          <a:bodyPr/>
          <a:lstStyle/>
          <a:p>
            <a:pPr/>
            <a:r>
              <a:t>Cirurgia com 5-ALA</a:t>
            </a:r>
          </a:p>
        </p:txBody>
      </p:sp>
      <p:pic>
        <p:nvPicPr>
          <p:cNvPr id="182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89438" y="2754750"/>
            <a:ext cx="6286639" cy="4727557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12339" y="2754750"/>
            <a:ext cx="6174425" cy="47275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Fluoresceín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Fluoresceína</a:t>
            </a:r>
          </a:p>
        </p:txBody>
      </p:sp>
      <p:sp>
        <p:nvSpPr>
          <p:cNvPr id="186" name="Droga com ótimo perfil de segurança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Droga com ótimo perfil de segurança.</a:t>
            </a:r>
          </a:p>
          <a:p>
            <a:pPr/>
            <a:r>
              <a:t>1 reação anafilática a cada 15 mil usos.</a:t>
            </a:r>
          </a:p>
          <a:p>
            <a:pPr/>
            <a:r>
              <a:t>Usada amplamente em oftalmologia</a:t>
            </a:r>
          </a:p>
          <a:p>
            <a:pPr/>
            <a:r>
              <a:t>Uso na Neurocirurgia Oncológica desde 1948 e na Neurocirurgia Vascular desde década de 1960.</a:t>
            </a:r>
          </a:p>
          <a:p>
            <a:pPr/>
            <a:r>
              <a:t>Retorno ao uso após criação de módulos em microscópios modernos.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470914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S8.2.2</vt:lpwstr>
  </property>
</Properties>
</file>